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469" r:id="rId3"/>
    <p:sldId id="446" r:id="rId4"/>
    <p:sldId id="448" r:id="rId5"/>
    <p:sldId id="332" r:id="rId6"/>
    <p:sldId id="450" r:id="rId7"/>
    <p:sldId id="458" r:id="rId8"/>
    <p:sldId id="459" r:id="rId9"/>
    <p:sldId id="460" r:id="rId10"/>
    <p:sldId id="461" r:id="rId11"/>
    <p:sldId id="451" r:id="rId12"/>
    <p:sldId id="452" r:id="rId13"/>
    <p:sldId id="456" r:id="rId14"/>
    <p:sldId id="453" r:id="rId15"/>
    <p:sldId id="455" r:id="rId16"/>
    <p:sldId id="396" r:id="rId17"/>
    <p:sldId id="397" r:id="rId18"/>
    <p:sldId id="398" r:id="rId19"/>
    <p:sldId id="399" r:id="rId20"/>
    <p:sldId id="400" r:id="rId21"/>
    <p:sldId id="447" r:id="rId22"/>
    <p:sldId id="449" r:id="rId23"/>
    <p:sldId id="423" r:id="rId24"/>
    <p:sldId id="425" r:id="rId25"/>
    <p:sldId id="426" r:id="rId26"/>
    <p:sldId id="427" r:id="rId27"/>
    <p:sldId id="428" r:id="rId28"/>
    <p:sldId id="430" r:id="rId29"/>
    <p:sldId id="431" r:id="rId30"/>
    <p:sldId id="429" r:id="rId31"/>
    <p:sldId id="445" r:id="rId32"/>
    <p:sldId id="433" r:id="rId33"/>
    <p:sldId id="434" r:id="rId34"/>
    <p:sldId id="435" r:id="rId35"/>
    <p:sldId id="432" r:id="rId36"/>
    <p:sldId id="436" r:id="rId37"/>
    <p:sldId id="462" r:id="rId38"/>
    <p:sldId id="437" r:id="rId39"/>
    <p:sldId id="438" r:id="rId40"/>
    <p:sldId id="439" r:id="rId41"/>
    <p:sldId id="457" r:id="rId42"/>
    <p:sldId id="440" r:id="rId43"/>
    <p:sldId id="441" r:id="rId44"/>
    <p:sldId id="442" r:id="rId45"/>
    <p:sldId id="443" r:id="rId46"/>
    <p:sldId id="444" r:id="rId47"/>
    <p:sldId id="463" r:id="rId48"/>
    <p:sldId id="464" r:id="rId49"/>
    <p:sldId id="465" r:id="rId50"/>
    <p:sldId id="466"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53841-9CCD-4CA2-8378-AD3057DE65C5}" type="doc">
      <dgm:prSet loTypeId="urn:microsoft.com/office/officeart/2005/8/layout/chevron1" loCatId="process" qsTypeId="urn:microsoft.com/office/officeart/2005/8/quickstyle/simple1" qsCatId="simple" csTypeId="urn:microsoft.com/office/officeart/2005/8/colors/accent1_2" csCatId="accent1" phldr="1"/>
      <dgm:spPr/>
    </dgm:pt>
    <dgm:pt modelId="{E8D1FE8E-87F6-473C-A765-4712251412CB}">
      <dgm:prSet phldrT="[Texto]" custT="1"/>
      <dgm:spPr>
        <a:solidFill>
          <a:srgbClr val="00B050"/>
        </a:solidFill>
      </dgm:spPr>
      <dgm:t>
        <a:bodyPr/>
        <a:lstStyle/>
        <a:p>
          <a:r>
            <a:rPr lang="es-PE" sz="2400" dirty="0"/>
            <a:t>Investigación </a:t>
          </a:r>
          <a:r>
            <a:rPr lang="es-PE" sz="2400" dirty="0" err="1"/>
            <a:t>Prepataroria</a:t>
          </a:r>
          <a:endParaRPr lang="es-PE" sz="2400" dirty="0"/>
        </a:p>
      </dgm:t>
    </dgm:pt>
    <dgm:pt modelId="{DECB5A48-00FA-4578-8C0E-96701B331D60}" type="parTrans" cxnId="{648CA736-1A8C-44AA-BFD2-354E062111D6}">
      <dgm:prSet/>
      <dgm:spPr/>
      <dgm:t>
        <a:bodyPr/>
        <a:lstStyle/>
        <a:p>
          <a:endParaRPr lang="es-PE"/>
        </a:p>
      </dgm:t>
    </dgm:pt>
    <dgm:pt modelId="{695BA534-E6B9-4DBC-BBA7-AFD73252F1C2}" type="sibTrans" cxnId="{648CA736-1A8C-44AA-BFD2-354E062111D6}">
      <dgm:prSet/>
      <dgm:spPr/>
      <dgm:t>
        <a:bodyPr/>
        <a:lstStyle/>
        <a:p>
          <a:endParaRPr lang="es-PE"/>
        </a:p>
      </dgm:t>
    </dgm:pt>
    <dgm:pt modelId="{A4E88382-9712-42B4-95F1-44FB5050F2AB}">
      <dgm:prSet phldrT="[Texto]" custT="1"/>
      <dgm:spPr>
        <a:solidFill>
          <a:srgbClr val="00B050"/>
        </a:solidFill>
      </dgm:spPr>
      <dgm:t>
        <a:bodyPr/>
        <a:lstStyle/>
        <a:p>
          <a:r>
            <a:rPr lang="es-PE" sz="2400" dirty="0"/>
            <a:t>Etapa Intermedia</a:t>
          </a:r>
        </a:p>
      </dgm:t>
    </dgm:pt>
    <dgm:pt modelId="{40549ED8-C379-4419-8E59-9D23F8C8E13F}" type="sibTrans" cxnId="{C04D1B60-3D41-4B0D-BBB2-4A801E9EE79E}">
      <dgm:prSet/>
      <dgm:spPr/>
      <dgm:t>
        <a:bodyPr/>
        <a:lstStyle/>
        <a:p>
          <a:endParaRPr lang="es-PE"/>
        </a:p>
      </dgm:t>
    </dgm:pt>
    <dgm:pt modelId="{4FCBEC01-7685-42DC-B614-92DA9F597711}" type="parTrans" cxnId="{C04D1B60-3D41-4B0D-BBB2-4A801E9EE79E}">
      <dgm:prSet/>
      <dgm:spPr/>
      <dgm:t>
        <a:bodyPr/>
        <a:lstStyle/>
        <a:p>
          <a:endParaRPr lang="es-PE"/>
        </a:p>
      </dgm:t>
    </dgm:pt>
    <dgm:pt modelId="{AC051F9E-866A-44CA-9B17-49A3387F3F87}">
      <dgm:prSet phldrT="[Texto]" custT="1"/>
      <dgm:spPr>
        <a:solidFill>
          <a:srgbClr val="00B050"/>
        </a:solidFill>
      </dgm:spPr>
      <dgm:t>
        <a:bodyPr/>
        <a:lstStyle/>
        <a:p>
          <a:r>
            <a:rPr lang="es-PE" sz="2800" dirty="0"/>
            <a:t>Juicio Oral</a:t>
          </a:r>
        </a:p>
      </dgm:t>
    </dgm:pt>
    <dgm:pt modelId="{60424425-20EE-42B9-A54B-D2383B568377}" type="parTrans" cxnId="{0A76BEE1-8055-4110-AB38-5A5C60ACDF17}">
      <dgm:prSet/>
      <dgm:spPr/>
      <dgm:t>
        <a:bodyPr/>
        <a:lstStyle/>
        <a:p>
          <a:endParaRPr lang="es-PE"/>
        </a:p>
      </dgm:t>
    </dgm:pt>
    <dgm:pt modelId="{82E663AE-6227-422D-BBCA-A64610028FB8}" type="sibTrans" cxnId="{0A76BEE1-8055-4110-AB38-5A5C60ACDF17}">
      <dgm:prSet/>
      <dgm:spPr/>
      <dgm:t>
        <a:bodyPr/>
        <a:lstStyle/>
        <a:p>
          <a:endParaRPr lang="es-PE"/>
        </a:p>
      </dgm:t>
    </dgm:pt>
    <dgm:pt modelId="{B732BEB1-C0DF-41CF-8506-20A33BC90601}" type="pres">
      <dgm:prSet presAssocID="{BB453841-9CCD-4CA2-8378-AD3057DE65C5}" presName="Name0" presStyleCnt="0">
        <dgm:presLayoutVars>
          <dgm:dir/>
          <dgm:animLvl val="lvl"/>
          <dgm:resizeHandles val="exact"/>
        </dgm:presLayoutVars>
      </dgm:prSet>
      <dgm:spPr/>
    </dgm:pt>
    <dgm:pt modelId="{8E3B3336-6D83-44E2-9A6D-80E8BD6326FC}" type="pres">
      <dgm:prSet presAssocID="{E8D1FE8E-87F6-473C-A765-4712251412CB}" presName="parTxOnly" presStyleLbl="node1" presStyleIdx="0" presStyleCnt="3">
        <dgm:presLayoutVars>
          <dgm:chMax val="0"/>
          <dgm:chPref val="0"/>
          <dgm:bulletEnabled val="1"/>
        </dgm:presLayoutVars>
      </dgm:prSet>
      <dgm:spPr/>
      <dgm:t>
        <a:bodyPr/>
        <a:lstStyle/>
        <a:p>
          <a:endParaRPr lang="es-ES"/>
        </a:p>
      </dgm:t>
    </dgm:pt>
    <dgm:pt modelId="{8E541E27-4CD8-4D33-9DA8-AFD2BF0A04DD}" type="pres">
      <dgm:prSet presAssocID="{695BA534-E6B9-4DBC-BBA7-AFD73252F1C2}" presName="parTxOnlySpace" presStyleCnt="0"/>
      <dgm:spPr/>
    </dgm:pt>
    <dgm:pt modelId="{A1A4B77B-FE0D-4E57-9BC2-C5876D9D7140}" type="pres">
      <dgm:prSet presAssocID="{A4E88382-9712-42B4-95F1-44FB5050F2AB}" presName="parTxOnly" presStyleLbl="node1" presStyleIdx="1" presStyleCnt="3" custScaleX="95723" custLinFactNeighborX="21072" custLinFactNeighborY="2324">
        <dgm:presLayoutVars>
          <dgm:chMax val="0"/>
          <dgm:chPref val="0"/>
          <dgm:bulletEnabled val="1"/>
        </dgm:presLayoutVars>
      </dgm:prSet>
      <dgm:spPr/>
      <dgm:t>
        <a:bodyPr/>
        <a:lstStyle/>
        <a:p>
          <a:endParaRPr lang="es-ES"/>
        </a:p>
      </dgm:t>
    </dgm:pt>
    <dgm:pt modelId="{B33E3A05-4359-4B71-B1D4-AA5992F4FE7D}" type="pres">
      <dgm:prSet presAssocID="{40549ED8-C379-4419-8E59-9D23F8C8E13F}" presName="parTxOnlySpace" presStyleCnt="0"/>
      <dgm:spPr/>
    </dgm:pt>
    <dgm:pt modelId="{8D175535-75D0-4801-8CCA-51D2ABB24FEA}" type="pres">
      <dgm:prSet presAssocID="{AC051F9E-866A-44CA-9B17-49A3387F3F87}" presName="parTxOnly" presStyleLbl="node1" presStyleIdx="2" presStyleCnt="3" custScaleX="95723" custLinFactX="16042" custLinFactNeighborX="100000" custLinFactNeighborY="0">
        <dgm:presLayoutVars>
          <dgm:chMax val="0"/>
          <dgm:chPref val="0"/>
          <dgm:bulletEnabled val="1"/>
        </dgm:presLayoutVars>
      </dgm:prSet>
      <dgm:spPr/>
      <dgm:t>
        <a:bodyPr/>
        <a:lstStyle/>
        <a:p>
          <a:endParaRPr lang="es-ES"/>
        </a:p>
      </dgm:t>
    </dgm:pt>
  </dgm:ptLst>
  <dgm:cxnLst>
    <dgm:cxn modelId="{7F4B83B9-D429-434B-8816-4AB8878B6830}" type="presOf" srcId="{E8D1FE8E-87F6-473C-A765-4712251412CB}" destId="{8E3B3336-6D83-44E2-9A6D-80E8BD6326FC}" srcOrd="0" destOrd="0" presId="urn:microsoft.com/office/officeart/2005/8/layout/chevron1"/>
    <dgm:cxn modelId="{C04D1B60-3D41-4B0D-BBB2-4A801E9EE79E}" srcId="{BB453841-9CCD-4CA2-8378-AD3057DE65C5}" destId="{A4E88382-9712-42B4-95F1-44FB5050F2AB}" srcOrd="1" destOrd="0" parTransId="{4FCBEC01-7685-42DC-B614-92DA9F597711}" sibTransId="{40549ED8-C379-4419-8E59-9D23F8C8E13F}"/>
    <dgm:cxn modelId="{4E5A1D97-AD05-453A-9820-269225B69E58}" type="presOf" srcId="{A4E88382-9712-42B4-95F1-44FB5050F2AB}" destId="{A1A4B77B-FE0D-4E57-9BC2-C5876D9D7140}" srcOrd="0" destOrd="0" presId="urn:microsoft.com/office/officeart/2005/8/layout/chevron1"/>
    <dgm:cxn modelId="{0A76BEE1-8055-4110-AB38-5A5C60ACDF17}" srcId="{BB453841-9CCD-4CA2-8378-AD3057DE65C5}" destId="{AC051F9E-866A-44CA-9B17-49A3387F3F87}" srcOrd="2" destOrd="0" parTransId="{60424425-20EE-42B9-A54B-D2383B568377}" sibTransId="{82E663AE-6227-422D-BBCA-A64610028FB8}"/>
    <dgm:cxn modelId="{377D28E5-DD0B-40CA-A850-09D351B68EBA}" type="presOf" srcId="{AC051F9E-866A-44CA-9B17-49A3387F3F87}" destId="{8D175535-75D0-4801-8CCA-51D2ABB24FEA}" srcOrd="0" destOrd="0" presId="urn:microsoft.com/office/officeart/2005/8/layout/chevron1"/>
    <dgm:cxn modelId="{9C9EDC18-8E50-4187-8929-BF1B27116132}" type="presOf" srcId="{BB453841-9CCD-4CA2-8378-AD3057DE65C5}" destId="{B732BEB1-C0DF-41CF-8506-20A33BC90601}" srcOrd="0" destOrd="0" presId="urn:microsoft.com/office/officeart/2005/8/layout/chevron1"/>
    <dgm:cxn modelId="{648CA736-1A8C-44AA-BFD2-354E062111D6}" srcId="{BB453841-9CCD-4CA2-8378-AD3057DE65C5}" destId="{E8D1FE8E-87F6-473C-A765-4712251412CB}" srcOrd="0" destOrd="0" parTransId="{DECB5A48-00FA-4578-8C0E-96701B331D60}" sibTransId="{695BA534-E6B9-4DBC-BBA7-AFD73252F1C2}"/>
    <dgm:cxn modelId="{61637C9D-9764-4B0C-B44A-4102F1B0C470}" type="presParOf" srcId="{B732BEB1-C0DF-41CF-8506-20A33BC90601}" destId="{8E3B3336-6D83-44E2-9A6D-80E8BD6326FC}" srcOrd="0" destOrd="0" presId="urn:microsoft.com/office/officeart/2005/8/layout/chevron1"/>
    <dgm:cxn modelId="{85B293E4-4AD3-463C-9385-6D6957863EBA}" type="presParOf" srcId="{B732BEB1-C0DF-41CF-8506-20A33BC90601}" destId="{8E541E27-4CD8-4D33-9DA8-AFD2BF0A04DD}" srcOrd="1" destOrd="0" presId="urn:microsoft.com/office/officeart/2005/8/layout/chevron1"/>
    <dgm:cxn modelId="{12E0F49A-07B3-4D64-B6B5-65A01C6988EB}" type="presParOf" srcId="{B732BEB1-C0DF-41CF-8506-20A33BC90601}" destId="{A1A4B77B-FE0D-4E57-9BC2-C5876D9D7140}" srcOrd="2" destOrd="0" presId="urn:microsoft.com/office/officeart/2005/8/layout/chevron1"/>
    <dgm:cxn modelId="{A98F14AE-BFC4-48EC-B893-F6C258FE4AC1}" type="presParOf" srcId="{B732BEB1-C0DF-41CF-8506-20A33BC90601}" destId="{B33E3A05-4359-4B71-B1D4-AA5992F4FE7D}" srcOrd="3" destOrd="0" presId="urn:microsoft.com/office/officeart/2005/8/layout/chevron1"/>
    <dgm:cxn modelId="{F558A1C4-B3C8-4B83-BA46-1C5DD82C4CD3}" type="presParOf" srcId="{B732BEB1-C0DF-41CF-8506-20A33BC90601}" destId="{8D175535-75D0-4801-8CCA-51D2ABB24FE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453841-9CCD-4CA2-8378-AD3057DE65C5}" type="doc">
      <dgm:prSet loTypeId="urn:microsoft.com/office/officeart/2005/8/layout/chevron1" loCatId="process" qsTypeId="urn:microsoft.com/office/officeart/2005/8/quickstyle/simple1" qsCatId="simple" csTypeId="urn:microsoft.com/office/officeart/2005/8/colors/accent1_2" csCatId="accent1" phldr="1"/>
      <dgm:spPr/>
    </dgm:pt>
    <dgm:pt modelId="{E8D1FE8E-87F6-473C-A765-4712251412CB}">
      <dgm:prSet phldrT="[Texto]" custT="1"/>
      <dgm:spPr>
        <a:solidFill>
          <a:srgbClr val="00B050"/>
        </a:solidFill>
      </dgm:spPr>
      <dgm:t>
        <a:bodyPr/>
        <a:lstStyle/>
        <a:p>
          <a:r>
            <a:rPr lang="es-PE" sz="2400" dirty="0"/>
            <a:t>Investigación </a:t>
          </a:r>
          <a:r>
            <a:rPr lang="es-PE" sz="2400" dirty="0" err="1"/>
            <a:t>Prepataroria</a:t>
          </a:r>
          <a:endParaRPr lang="es-PE" sz="2400" dirty="0"/>
        </a:p>
      </dgm:t>
    </dgm:pt>
    <dgm:pt modelId="{DECB5A48-00FA-4578-8C0E-96701B331D60}" type="parTrans" cxnId="{648CA736-1A8C-44AA-BFD2-354E062111D6}">
      <dgm:prSet/>
      <dgm:spPr/>
      <dgm:t>
        <a:bodyPr/>
        <a:lstStyle/>
        <a:p>
          <a:endParaRPr lang="es-PE"/>
        </a:p>
      </dgm:t>
    </dgm:pt>
    <dgm:pt modelId="{695BA534-E6B9-4DBC-BBA7-AFD73252F1C2}" type="sibTrans" cxnId="{648CA736-1A8C-44AA-BFD2-354E062111D6}">
      <dgm:prSet/>
      <dgm:spPr/>
      <dgm:t>
        <a:bodyPr/>
        <a:lstStyle/>
        <a:p>
          <a:endParaRPr lang="es-PE"/>
        </a:p>
      </dgm:t>
    </dgm:pt>
    <dgm:pt modelId="{A4E88382-9712-42B4-95F1-44FB5050F2AB}">
      <dgm:prSet phldrT="[Texto]" custT="1"/>
      <dgm:spPr>
        <a:solidFill>
          <a:srgbClr val="00B050"/>
        </a:solidFill>
      </dgm:spPr>
      <dgm:t>
        <a:bodyPr/>
        <a:lstStyle/>
        <a:p>
          <a:r>
            <a:rPr lang="es-PE" sz="2400" dirty="0"/>
            <a:t>Etapa Intermedia</a:t>
          </a:r>
        </a:p>
      </dgm:t>
    </dgm:pt>
    <dgm:pt modelId="{40549ED8-C379-4419-8E59-9D23F8C8E13F}" type="sibTrans" cxnId="{C04D1B60-3D41-4B0D-BBB2-4A801E9EE79E}">
      <dgm:prSet/>
      <dgm:spPr/>
      <dgm:t>
        <a:bodyPr/>
        <a:lstStyle/>
        <a:p>
          <a:endParaRPr lang="es-PE"/>
        </a:p>
      </dgm:t>
    </dgm:pt>
    <dgm:pt modelId="{4FCBEC01-7685-42DC-B614-92DA9F597711}" type="parTrans" cxnId="{C04D1B60-3D41-4B0D-BBB2-4A801E9EE79E}">
      <dgm:prSet/>
      <dgm:spPr/>
      <dgm:t>
        <a:bodyPr/>
        <a:lstStyle/>
        <a:p>
          <a:endParaRPr lang="es-PE"/>
        </a:p>
      </dgm:t>
    </dgm:pt>
    <dgm:pt modelId="{AC051F9E-866A-44CA-9B17-49A3387F3F87}">
      <dgm:prSet phldrT="[Texto]" custT="1"/>
      <dgm:spPr>
        <a:solidFill>
          <a:srgbClr val="00B050"/>
        </a:solidFill>
      </dgm:spPr>
      <dgm:t>
        <a:bodyPr/>
        <a:lstStyle/>
        <a:p>
          <a:r>
            <a:rPr lang="es-PE" sz="2800" dirty="0"/>
            <a:t>Juicio Oral</a:t>
          </a:r>
        </a:p>
      </dgm:t>
    </dgm:pt>
    <dgm:pt modelId="{60424425-20EE-42B9-A54B-D2383B568377}" type="parTrans" cxnId="{0A76BEE1-8055-4110-AB38-5A5C60ACDF17}">
      <dgm:prSet/>
      <dgm:spPr/>
      <dgm:t>
        <a:bodyPr/>
        <a:lstStyle/>
        <a:p>
          <a:endParaRPr lang="es-PE"/>
        </a:p>
      </dgm:t>
    </dgm:pt>
    <dgm:pt modelId="{82E663AE-6227-422D-BBCA-A64610028FB8}" type="sibTrans" cxnId="{0A76BEE1-8055-4110-AB38-5A5C60ACDF17}">
      <dgm:prSet/>
      <dgm:spPr/>
      <dgm:t>
        <a:bodyPr/>
        <a:lstStyle/>
        <a:p>
          <a:endParaRPr lang="es-PE"/>
        </a:p>
      </dgm:t>
    </dgm:pt>
    <dgm:pt modelId="{B732BEB1-C0DF-41CF-8506-20A33BC90601}" type="pres">
      <dgm:prSet presAssocID="{BB453841-9CCD-4CA2-8378-AD3057DE65C5}" presName="Name0" presStyleCnt="0">
        <dgm:presLayoutVars>
          <dgm:dir/>
          <dgm:animLvl val="lvl"/>
          <dgm:resizeHandles val="exact"/>
        </dgm:presLayoutVars>
      </dgm:prSet>
      <dgm:spPr/>
    </dgm:pt>
    <dgm:pt modelId="{8E3B3336-6D83-44E2-9A6D-80E8BD6326FC}" type="pres">
      <dgm:prSet presAssocID="{E8D1FE8E-87F6-473C-A765-4712251412CB}" presName="parTxOnly" presStyleLbl="node1" presStyleIdx="0" presStyleCnt="3">
        <dgm:presLayoutVars>
          <dgm:chMax val="0"/>
          <dgm:chPref val="0"/>
          <dgm:bulletEnabled val="1"/>
        </dgm:presLayoutVars>
      </dgm:prSet>
      <dgm:spPr/>
      <dgm:t>
        <a:bodyPr/>
        <a:lstStyle/>
        <a:p>
          <a:endParaRPr lang="es-ES"/>
        </a:p>
      </dgm:t>
    </dgm:pt>
    <dgm:pt modelId="{8E541E27-4CD8-4D33-9DA8-AFD2BF0A04DD}" type="pres">
      <dgm:prSet presAssocID="{695BA534-E6B9-4DBC-BBA7-AFD73252F1C2}" presName="parTxOnlySpace" presStyleCnt="0"/>
      <dgm:spPr/>
    </dgm:pt>
    <dgm:pt modelId="{A1A4B77B-FE0D-4E57-9BC2-C5876D9D7140}" type="pres">
      <dgm:prSet presAssocID="{A4E88382-9712-42B4-95F1-44FB5050F2AB}" presName="parTxOnly" presStyleLbl="node1" presStyleIdx="1" presStyleCnt="3" custScaleX="95723" custLinFactNeighborX="21072" custLinFactNeighborY="2324">
        <dgm:presLayoutVars>
          <dgm:chMax val="0"/>
          <dgm:chPref val="0"/>
          <dgm:bulletEnabled val="1"/>
        </dgm:presLayoutVars>
      </dgm:prSet>
      <dgm:spPr/>
      <dgm:t>
        <a:bodyPr/>
        <a:lstStyle/>
        <a:p>
          <a:endParaRPr lang="es-ES"/>
        </a:p>
      </dgm:t>
    </dgm:pt>
    <dgm:pt modelId="{B33E3A05-4359-4B71-B1D4-AA5992F4FE7D}" type="pres">
      <dgm:prSet presAssocID="{40549ED8-C379-4419-8E59-9D23F8C8E13F}" presName="parTxOnlySpace" presStyleCnt="0"/>
      <dgm:spPr/>
    </dgm:pt>
    <dgm:pt modelId="{8D175535-75D0-4801-8CCA-51D2ABB24FEA}" type="pres">
      <dgm:prSet presAssocID="{AC051F9E-866A-44CA-9B17-49A3387F3F87}" presName="parTxOnly" presStyleLbl="node1" presStyleIdx="2" presStyleCnt="3" custScaleX="95723" custLinFactX="16042" custLinFactNeighborX="100000" custLinFactNeighborY="0">
        <dgm:presLayoutVars>
          <dgm:chMax val="0"/>
          <dgm:chPref val="0"/>
          <dgm:bulletEnabled val="1"/>
        </dgm:presLayoutVars>
      </dgm:prSet>
      <dgm:spPr/>
      <dgm:t>
        <a:bodyPr/>
        <a:lstStyle/>
        <a:p>
          <a:endParaRPr lang="es-ES"/>
        </a:p>
      </dgm:t>
    </dgm:pt>
  </dgm:ptLst>
  <dgm:cxnLst>
    <dgm:cxn modelId="{7F4B83B9-D429-434B-8816-4AB8878B6830}" type="presOf" srcId="{E8D1FE8E-87F6-473C-A765-4712251412CB}" destId="{8E3B3336-6D83-44E2-9A6D-80E8BD6326FC}" srcOrd="0" destOrd="0" presId="urn:microsoft.com/office/officeart/2005/8/layout/chevron1"/>
    <dgm:cxn modelId="{C04D1B60-3D41-4B0D-BBB2-4A801E9EE79E}" srcId="{BB453841-9CCD-4CA2-8378-AD3057DE65C5}" destId="{A4E88382-9712-42B4-95F1-44FB5050F2AB}" srcOrd="1" destOrd="0" parTransId="{4FCBEC01-7685-42DC-B614-92DA9F597711}" sibTransId="{40549ED8-C379-4419-8E59-9D23F8C8E13F}"/>
    <dgm:cxn modelId="{4E5A1D97-AD05-453A-9820-269225B69E58}" type="presOf" srcId="{A4E88382-9712-42B4-95F1-44FB5050F2AB}" destId="{A1A4B77B-FE0D-4E57-9BC2-C5876D9D7140}" srcOrd="0" destOrd="0" presId="urn:microsoft.com/office/officeart/2005/8/layout/chevron1"/>
    <dgm:cxn modelId="{0A76BEE1-8055-4110-AB38-5A5C60ACDF17}" srcId="{BB453841-9CCD-4CA2-8378-AD3057DE65C5}" destId="{AC051F9E-866A-44CA-9B17-49A3387F3F87}" srcOrd="2" destOrd="0" parTransId="{60424425-20EE-42B9-A54B-D2383B568377}" sibTransId="{82E663AE-6227-422D-BBCA-A64610028FB8}"/>
    <dgm:cxn modelId="{377D28E5-DD0B-40CA-A850-09D351B68EBA}" type="presOf" srcId="{AC051F9E-866A-44CA-9B17-49A3387F3F87}" destId="{8D175535-75D0-4801-8CCA-51D2ABB24FEA}" srcOrd="0" destOrd="0" presId="urn:microsoft.com/office/officeart/2005/8/layout/chevron1"/>
    <dgm:cxn modelId="{9C9EDC18-8E50-4187-8929-BF1B27116132}" type="presOf" srcId="{BB453841-9CCD-4CA2-8378-AD3057DE65C5}" destId="{B732BEB1-C0DF-41CF-8506-20A33BC90601}" srcOrd="0" destOrd="0" presId="urn:microsoft.com/office/officeart/2005/8/layout/chevron1"/>
    <dgm:cxn modelId="{648CA736-1A8C-44AA-BFD2-354E062111D6}" srcId="{BB453841-9CCD-4CA2-8378-AD3057DE65C5}" destId="{E8D1FE8E-87F6-473C-A765-4712251412CB}" srcOrd="0" destOrd="0" parTransId="{DECB5A48-00FA-4578-8C0E-96701B331D60}" sibTransId="{695BA534-E6B9-4DBC-BBA7-AFD73252F1C2}"/>
    <dgm:cxn modelId="{61637C9D-9764-4B0C-B44A-4102F1B0C470}" type="presParOf" srcId="{B732BEB1-C0DF-41CF-8506-20A33BC90601}" destId="{8E3B3336-6D83-44E2-9A6D-80E8BD6326FC}" srcOrd="0" destOrd="0" presId="urn:microsoft.com/office/officeart/2005/8/layout/chevron1"/>
    <dgm:cxn modelId="{85B293E4-4AD3-463C-9385-6D6957863EBA}" type="presParOf" srcId="{B732BEB1-C0DF-41CF-8506-20A33BC90601}" destId="{8E541E27-4CD8-4D33-9DA8-AFD2BF0A04DD}" srcOrd="1" destOrd="0" presId="urn:microsoft.com/office/officeart/2005/8/layout/chevron1"/>
    <dgm:cxn modelId="{12E0F49A-07B3-4D64-B6B5-65A01C6988EB}" type="presParOf" srcId="{B732BEB1-C0DF-41CF-8506-20A33BC90601}" destId="{A1A4B77B-FE0D-4E57-9BC2-C5876D9D7140}" srcOrd="2" destOrd="0" presId="urn:microsoft.com/office/officeart/2005/8/layout/chevron1"/>
    <dgm:cxn modelId="{A98F14AE-BFC4-48EC-B893-F6C258FE4AC1}" type="presParOf" srcId="{B732BEB1-C0DF-41CF-8506-20A33BC90601}" destId="{B33E3A05-4359-4B71-B1D4-AA5992F4FE7D}" srcOrd="3" destOrd="0" presId="urn:microsoft.com/office/officeart/2005/8/layout/chevron1"/>
    <dgm:cxn modelId="{F558A1C4-B3C8-4B83-BA46-1C5DD82C4CD3}" type="presParOf" srcId="{B732BEB1-C0DF-41CF-8506-20A33BC90601}" destId="{8D175535-75D0-4801-8CCA-51D2ABB24FE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453841-9CCD-4CA2-8378-AD3057DE65C5}" type="doc">
      <dgm:prSet loTypeId="urn:microsoft.com/office/officeart/2005/8/layout/chevron1" loCatId="process" qsTypeId="urn:microsoft.com/office/officeart/2005/8/quickstyle/simple1" qsCatId="simple" csTypeId="urn:microsoft.com/office/officeart/2005/8/colors/accent1_2" csCatId="accent1" phldr="1"/>
      <dgm:spPr/>
    </dgm:pt>
    <dgm:pt modelId="{E8D1FE8E-87F6-473C-A765-4712251412CB}">
      <dgm:prSet phldrT="[Texto]" custT="1"/>
      <dgm:spPr>
        <a:solidFill>
          <a:srgbClr val="00B050"/>
        </a:solidFill>
      </dgm:spPr>
      <dgm:t>
        <a:bodyPr/>
        <a:lstStyle/>
        <a:p>
          <a:r>
            <a:rPr lang="es-PE" sz="2400" dirty="0"/>
            <a:t>Investigación </a:t>
          </a:r>
          <a:r>
            <a:rPr lang="es-PE" sz="2400" dirty="0" err="1"/>
            <a:t>Prepataroria</a:t>
          </a:r>
          <a:endParaRPr lang="es-PE" sz="2400" dirty="0"/>
        </a:p>
      </dgm:t>
    </dgm:pt>
    <dgm:pt modelId="{DECB5A48-00FA-4578-8C0E-96701B331D60}" type="parTrans" cxnId="{648CA736-1A8C-44AA-BFD2-354E062111D6}">
      <dgm:prSet/>
      <dgm:spPr/>
      <dgm:t>
        <a:bodyPr/>
        <a:lstStyle/>
        <a:p>
          <a:endParaRPr lang="es-PE"/>
        </a:p>
      </dgm:t>
    </dgm:pt>
    <dgm:pt modelId="{695BA534-E6B9-4DBC-BBA7-AFD73252F1C2}" type="sibTrans" cxnId="{648CA736-1A8C-44AA-BFD2-354E062111D6}">
      <dgm:prSet/>
      <dgm:spPr/>
      <dgm:t>
        <a:bodyPr/>
        <a:lstStyle/>
        <a:p>
          <a:endParaRPr lang="es-PE"/>
        </a:p>
      </dgm:t>
    </dgm:pt>
    <dgm:pt modelId="{A4E88382-9712-42B4-95F1-44FB5050F2AB}">
      <dgm:prSet phldrT="[Texto]" custT="1"/>
      <dgm:spPr>
        <a:solidFill>
          <a:srgbClr val="00B050"/>
        </a:solidFill>
      </dgm:spPr>
      <dgm:t>
        <a:bodyPr/>
        <a:lstStyle/>
        <a:p>
          <a:r>
            <a:rPr lang="es-PE" sz="2400" dirty="0"/>
            <a:t>Etapa Intermedia</a:t>
          </a:r>
        </a:p>
      </dgm:t>
    </dgm:pt>
    <dgm:pt modelId="{40549ED8-C379-4419-8E59-9D23F8C8E13F}" type="sibTrans" cxnId="{C04D1B60-3D41-4B0D-BBB2-4A801E9EE79E}">
      <dgm:prSet/>
      <dgm:spPr/>
      <dgm:t>
        <a:bodyPr/>
        <a:lstStyle/>
        <a:p>
          <a:endParaRPr lang="es-PE"/>
        </a:p>
      </dgm:t>
    </dgm:pt>
    <dgm:pt modelId="{4FCBEC01-7685-42DC-B614-92DA9F597711}" type="parTrans" cxnId="{C04D1B60-3D41-4B0D-BBB2-4A801E9EE79E}">
      <dgm:prSet/>
      <dgm:spPr/>
      <dgm:t>
        <a:bodyPr/>
        <a:lstStyle/>
        <a:p>
          <a:endParaRPr lang="es-PE"/>
        </a:p>
      </dgm:t>
    </dgm:pt>
    <dgm:pt modelId="{AC051F9E-866A-44CA-9B17-49A3387F3F87}">
      <dgm:prSet phldrT="[Texto]" custT="1"/>
      <dgm:spPr>
        <a:solidFill>
          <a:srgbClr val="00B050"/>
        </a:solidFill>
      </dgm:spPr>
      <dgm:t>
        <a:bodyPr/>
        <a:lstStyle/>
        <a:p>
          <a:r>
            <a:rPr lang="es-PE" sz="2800" dirty="0"/>
            <a:t>Juicio Oral</a:t>
          </a:r>
        </a:p>
      </dgm:t>
    </dgm:pt>
    <dgm:pt modelId="{60424425-20EE-42B9-A54B-D2383B568377}" type="parTrans" cxnId="{0A76BEE1-8055-4110-AB38-5A5C60ACDF17}">
      <dgm:prSet/>
      <dgm:spPr/>
      <dgm:t>
        <a:bodyPr/>
        <a:lstStyle/>
        <a:p>
          <a:endParaRPr lang="es-PE"/>
        </a:p>
      </dgm:t>
    </dgm:pt>
    <dgm:pt modelId="{82E663AE-6227-422D-BBCA-A64610028FB8}" type="sibTrans" cxnId="{0A76BEE1-8055-4110-AB38-5A5C60ACDF17}">
      <dgm:prSet/>
      <dgm:spPr/>
      <dgm:t>
        <a:bodyPr/>
        <a:lstStyle/>
        <a:p>
          <a:endParaRPr lang="es-PE"/>
        </a:p>
      </dgm:t>
    </dgm:pt>
    <dgm:pt modelId="{B732BEB1-C0DF-41CF-8506-20A33BC90601}" type="pres">
      <dgm:prSet presAssocID="{BB453841-9CCD-4CA2-8378-AD3057DE65C5}" presName="Name0" presStyleCnt="0">
        <dgm:presLayoutVars>
          <dgm:dir/>
          <dgm:animLvl val="lvl"/>
          <dgm:resizeHandles val="exact"/>
        </dgm:presLayoutVars>
      </dgm:prSet>
      <dgm:spPr/>
    </dgm:pt>
    <dgm:pt modelId="{8E3B3336-6D83-44E2-9A6D-80E8BD6326FC}" type="pres">
      <dgm:prSet presAssocID="{E8D1FE8E-87F6-473C-A765-4712251412CB}" presName="parTxOnly" presStyleLbl="node1" presStyleIdx="0" presStyleCnt="3">
        <dgm:presLayoutVars>
          <dgm:chMax val="0"/>
          <dgm:chPref val="0"/>
          <dgm:bulletEnabled val="1"/>
        </dgm:presLayoutVars>
      </dgm:prSet>
      <dgm:spPr/>
      <dgm:t>
        <a:bodyPr/>
        <a:lstStyle/>
        <a:p>
          <a:endParaRPr lang="es-ES"/>
        </a:p>
      </dgm:t>
    </dgm:pt>
    <dgm:pt modelId="{8E541E27-4CD8-4D33-9DA8-AFD2BF0A04DD}" type="pres">
      <dgm:prSet presAssocID="{695BA534-E6B9-4DBC-BBA7-AFD73252F1C2}" presName="parTxOnlySpace" presStyleCnt="0"/>
      <dgm:spPr/>
    </dgm:pt>
    <dgm:pt modelId="{A1A4B77B-FE0D-4E57-9BC2-C5876D9D7140}" type="pres">
      <dgm:prSet presAssocID="{A4E88382-9712-42B4-95F1-44FB5050F2AB}" presName="parTxOnly" presStyleLbl="node1" presStyleIdx="1" presStyleCnt="3" custScaleX="95723" custLinFactNeighborX="21072" custLinFactNeighborY="2324">
        <dgm:presLayoutVars>
          <dgm:chMax val="0"/>
          <dgm:chPref val="0"/>
          <dgm:bulletEnabled val="1"/>
        </dgm:presLayoutVars>
      </dgm:prSet>
      <dgm:spPr/>
      <dgm:t>
        <a:bodyPr/>
        <a:lstStyle/>
        <a:p>
          <a:endParaRPr lang="es-ES"/>
        </a:p>
      </dgm:t>
    </dgm:pt>
    <dgm:pt modelId="{B33E3A05-4359-4B71-B1D4-AA5992F4FE7D}" type="pres">
      <dgm:prSet presAssocID="{40549ED8-C379-4419-8E59-9D23F8C8E13F}" presName="parTxOnlySpace" presStyleCnt="0"/>
      <dgm:spPr/>
    </dgm:pt>
    <dgm:pt modelId="{8D175535-75D0-4801-8CCA-51D2ABB24FEA}" type="pres">
      <dgm:prSet presAssocID="{AC051F9E-866A-44CA-9B17-49A3387F3F87}" presName="parTxOnly" presStyleLbl="node1" presStyleIdx="2" presStyleCnt="3" custScaleX="95723" custLinFactX="16042" custLinFactNeighborX="100000" custLinFactNeighborY="0">
        <dgm:presLayoutVars>
          <dgm:chMax val="0"/>
          <dgm:chPref val="0"/>
          <dgm:bulletEnabled val="1"/>
        </dgm:presLayoutVars>
      </dgm:prSet>
      <dgm:spPr/>
      <dgm:t>
        <a:bodyPr/>
        <a:lstStyle/>
        <a:p>
          <a:endParaRPr lang="es-ES"/>
        </a:p>
      </dgm:t>
    </dgm:pt>
  </dgm:ptLst>
  <dgm:cxnLst>
    <dgm:cxn modelId="{7F4B83B9-D429-434B-8816-4AB8878B6830}" type="presOf" srcId="{E8D1FE8E-87F6-473C-A765-4712251412CB}" destId="{8E3B3336-6D83-44E2-9A6D-80E8BD6326FC}" srcOrd="0" destOrd="0" presId="urn:microsoft.com/office/officeart/2005/8/layout/chevron1"/>
    <dgm:cxn modelId="{C04D1B60-3D41-4B0D-BBB2-4A801E9EE79E}" srcId="{BB453841-9CCD-4CA2-8378-AD3057DE65C5}" destId="{A4E88382-9712-42B4-95F1-44FB5050F2AB}" srcOrd="1" destOrd="0" parTransId="{4FCBEC01-7685-42DC-B614-92DA9F597711}" sibTransId="{40549ED8-C379-4419-8E59-9D23F8C8E13F}"/>
    <dgm:cxn modelId="{4E5A1D97-AD05-453A-9820-269225B69E58}" type="presOf" srcId="{A4E88382-9712-42B4-95F1-44FB5050F2AB}" destId="{A1A4B77B-FE0D-4E57-9BC2-C5876D9D7140}" srcOrd="0" destOrd="0" presId="urn:microsoft.com/office/officeart/2005/8/layout/chevron1"/>
    <dgm:cxn modelId="{0A76BEE1-8055-4110-AB38-5A5C60ACDF17}" srcId="{BB453841-9CCD-4CA2-8378-AD3057DE65C5}" destId="{AC051F9E-866A-44CA-9B17-49A3387F3F87}" srcOrd="2" destOrd="0" parTransId="{60424425-20EE-42B9-A54B-D2383B568377}" sibTransId="{82E663AE-6227-422D-BBCA-A64610028FB8}"/>
    <dgm:cxn modelId="{377D28E5-DD0B-40CA-A850-09D351B68EBA}" type="presOf" srcId="{AC051F9E-866A-44CA-9B17-49A3387F3F87}" destId="{8D175535-75D0-4801-8CCA-51D2ABB24FEA}" srcOrd="0" destOrd="0" presId="urn:microsoft.com/office/officeart/2005/8/layout/chevron1"/>
    <dgm:cxn modelId="{9C9EDC18-8E50-4187-8929-BF1B27116132}" type="presOf" srcId="{BB453841-9CCD-4CA2-8378-AD3057DE65C5}" destId="{B732BEB1-C0DF-41CF-8506-20A33BC90601}" srcOrd="0" destOrd="0" presId="urn:microsoft.com/office/officeart/2005/8/layout/chevron1"/>
    <dgm:cxn modelId="{648CA736-1A8C-44AA-BFD2-354E062111D6}" srcId="{BB453841-9CCD-4CA2-8378-AD3057DE65C5}" destId="{E8D1FE8E-87F6-473C-A765-4712251412CB}" srcOrd="0" destOrd="0" parTransId="{DECB5A48-00FA-4578-8C0E-96701B331D60}" sibTransId="{695BA534-E6B9-4DBC-BBA7-AFD73252F1C2}"/>
    <dgm:cxn modelId="{61637C9D-9764-4B0C-B44A-4102F1B0C470}" type="presParOf" srcId="{B732BEB1-C0DF-41CF-8506-20A33BC90601}" destId="{8E3B3336-6D83-44E2-9A6D-80E8BD6326FC}" srcOrd="0" destOrd="0" presId="urn:microsoft.com/office/officeart/2005/8/layout/chevron1"/>
    <dgm:cxn modelId="{85B293E4-4AD3-463C-9385-6D6957863EBA}" type="presParOf" srcId="{B732BEB1-C0DF-41CF-8506-20A33BC90601}" destId="{8E541E27-4CD8-4D33-9DA8-AFD2BF0A04DD}" srcOrd="1" destOrd="0" presId="urn:microsoft.com/office/officeart/2005/8/layout/chevron1"/>
    <dgm:cxn modelId="{12E0F49A-07B3-4D64-B6B5-65A01C6988EB}" type="presParOf" srcId="{B732BEB1-C0DF-41CF-8506-20A33BC90601}" destId="{A1A4B77B-FE0D-4E57-9BC2-C5876D9D7140}" srcOrd="2" destOrd="0" presId="urn:microsoft.com/office/officeart/2005/8/layout/chevron1"/>
    <dgm:cxn modelId="{A98F14AE-BFC4-48EC-B893-F6C258FE4AC1}" type="presParOf" srcId="{B732BEB1-C0DF-41CF-8506-20A33BC90601}" destId="{B33E3A05-4359-4B71-B1D4-AA5992F4FE7D}" srcOrd="3" destOrd="0" presId="urn:microsoft.com/office/officeart/2005/8/layout/chevron1"/>
    <dgm:cxn modelId="{F558A1C4-B3C8-4B83-BA46-1C5DD82C4CD3}" type="presParOf" srcId="{B732BEB1-C0DF-41CF-8506-20A33BC90601}" destId="{8D175535-75D0-4801-8CCA-51D2ABB24FE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B3336-6D83-44E2-9A6D-80E8BD6326FC}">
      <dsp:nvSpPr>
        <dsp:cNvPr id="0" name=""/>
        <dsp:cNvSpPr/>
      </dsp:nvSpPr>
      <dsp:spPr>
        <a:xfrm>
          <a:off x="3421" y="0"/>
          <a:ext cx="3977103"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Investigación </a:t>
          </a:r>
          <a:r>
            <a:rPr lang="es-PE" sz="2400" kern="1200" dirty="0" err="1"/>
            <a:t>Prepataroria</a:t>
          </a:r>
          <a:endParaRPr lang="es-PE" sz="2400" kern="1200" dirty="0"/>
        </a:p>
      </dsp:txBody>
      <dsp:txXfrm>
        <a:off x="306087" y="0"/>
        <a:ext cx="3371772" cy="605331"/>
      </dsp:txXfrm>
    </dsp:sp>
    <dsp:sp modelId="{A1A4B77B-FE0D-4E57-9BC2-C5876D9D7140}">
      <dsp:nvSpPr>
        <dsp:cNvPr id="0" name=""/>
        <dsp:cNvSpPr/>
      </dsp:nvSpPr>
      <dsp:spPr>
        <a:xfrm>
          <a:off x="3666619"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Etapa Intermedia</a:t>
          </a:r>
        </a:p>
      </dsp:txBody>
      <dsp:txXfrm>
        <a:off x="3969285" y="0"/>
        <a:ext cx="3201671" cy="605331"/>
      </dsp:txXfrm>
    </dsp:sp>
    <dsp:sp modelId="{8D175535-75D0-4801-8CCA-51D2ABB24FEA}">
      <dsp:nvSpPr>
        <dsp:cNvPr id="0" name=""/>
        <dsp:cNvSpPr/>
      </dsp:nvSpPr>
      <dsp:spPr>
        <a:xfrm>
          <a:off x="6995528"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s-PE" sz="2800" kern="1200" dirty="0"/>
            <a:t>Juicio Oral</a:t>
          </a:r>
        </a:p>
      </dsp:txBody>
      <dsp:txXfrm>
        <a:off x="7298194" y="0"/>
        <a:ext cx="3201671" cy="605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B3336-6D83-44E2-9A6D-80E8BD6326FC}">
      <dsp:nvSpPr>
        <dsp:cNvPr id="0" name=""/>
        <dsp:cNvSpPr/>
      </dsp:nvSpPr>
      <dsp:spPr>
        <a:xfrm>
          <a:off x="3421" y="0"/>
          <a:ext cx="3977103"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Investigación </a:t>
          </a:r>
          <a:r>
            <a:rPr lang="es-PE" sz="2400" kern="1200" dirty="0" err="1"/>
            <a:t>Prepataroria</a:t>
          </a:r>
          <a:endParaRPr lang="es-PE" sz="2400" kern="1200" dirty="0"/>
        </a:p>
      </dsp:txBody>
      <dsp:txXfrm>
        <a:off x="306087" y="0"/>
        <a:ext cx="3371772" cy="605331"/>
      </dsp:txXfrm>
    </dsp:sp>
    <dsp:sp modelId="{A1A4B77B-FE0D-4E57-9BC2-C5876D9D7140}">
      <dsp:nvSpPr>
        <dsp:cNvPr id="0" name=""/>
        <dsp:cNvSpPr/>
      </dsp:nvSpPr>
      <dsp:spPr>
        <a:xfrm>
          <a:off x="3666619"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Etapa Intermedia</a:t>
          </a:r>
        </a:p>
      </dsp:txBody>
      <dsp:txXfrm>
        <a:off x="3969285" y="0"/>
        <a:ext cx="3201671" cy="605331"/>
      </dsp:txXfrm>
    </dsp:sp>
    <dsp:sp modelId="{8D175535-75D0-4801-8CCA-51D2ABB24FEA}">
      <dsp:nvSpPr>
        <dsp:cNvPr id="0" name=""/>
        <dsp:cNvSpPr/>
      </dsp:nvSpPr>
      <dsp:spPr>
        <a:xfrm>
          <a:off x="6995528"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s-PE" sz="2800" kern="1200" dirty="0"/>
            <a:t>Juicio Oral</a:t>
          </a:r>
        </a:p>
      </dsp:txBody>
      <dsp:txXfrm>
        <a:off x="7298194" y="0"/>
        <a:ext cx="3201671" cy="6053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B3336-6D83-44E2-9A6D-80E8BD6326FC}">
      <dsp:nvSpPr>
        <dsp:cNvPr id="0" name=""/>
        <dsp:cNvSpPr/>
      </dsp:nvSpPr>
      <dsp:spPr>
        <a:xfrm>
          <a:off x="3421" y="0"/>
          <a:ext cx="3977103"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Investigación </a:t>
          </a:r>
          <a:r>
            <a:rPr lang="es-PE" sz="2400" kern="1200" dirty="0" err="1"/>
            <a:t>Prepataroria</a:t>
          </a:r>
          <a:endParaRPr lang="es-PE" sz="2400" kern="1200" dirty="0"/>
        </a:p>
      </dsp:txBody>
      <dsp:txXfrm>
        <a:off x="306087" y="0"/>
        <a:ext cx="3371772" cy="605331"/>
      </dsp:txXfrm>
    </dsp:sp>
    <dsp:sp modelId="{A1A4B77B-FE0D-4E57-9BC2-C5876D9D7140}">
      <dsp:nvSpPr>
        <dsp:cNvPr id="0" name=""/>
        <dsp:cNvSpPr/>
      </dsp:nvSpPr>
      <dsp:spPr>
        <a:xfrm>
          <a:off x="3666619"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PE" sz="2400" kern="1200" dirty="0"/>
            <a:t>Etapa Intermedia</a:t>
          </a:r>
        </a:p>
      </dsp:txBody>
      <dsp:txXfrm>
        <a:off x="3969285" y="0"/>
        <a:ext cx="3201671" cy="605331"/>
      </dsp:txXfrm>
    </dsp:sp>
    <dsp:sp modelId="{8D175535-75D0-4801-8CCA-51D2ABB24FEA}">
      <dsp:nvSpPr>
        <dsp:cNvPr id="0" name=""/>
        <dsp:cNvSpPr/>
      </dsp:nvSpPr>
      <dsp:spPr>
        <a:xfrm>
          <a:off x="6995528" y="0"/>
          <a:ext cx="3807002" cy="605331"/>
        </a:xfrm>
        <a:prstGeom prst="chevron">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s-PE" sz="2800" kern="1200" dirty="0"/>
            <a:t>Juicio Oral</a:t>
          </a:r>
        </a:p>
      </dsp:txBody>
      <dsp:txXfrm>
        <a:off x="7298194" y="0"/>
        <a:ext cx="3201671" cy="60533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448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1856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8337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59736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1093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80933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50331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09217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3/27/2021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77263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9985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7451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3827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61649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233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3/27/2021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9819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8154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8295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3/27/2021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8705735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pij.minjus.gob.pe/CLP/contenidos.dll?f=id$id=peru:r:1583f$cid=peru$t=document-frame.htm$an=JD_CPP-LS-S2-T3$3.0#JD_CPP-LS-S2-T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ij.minjus.gob.pe/CLP/contenidos.dll?f=id$id=peru:r:1583f$cid=peru$t=document-frame.htm$an=JD_CPP-LS-S2-T3$3.0#JD_CPP-LS-S2-T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ij.minjus.gob.pe/CLP/contenidos.dll?f=id$id=peru:r:1583f$cid=peru$t=document-frame.htm$an=JD_CPP-LS-S2-T3$3.0#JD_CPP-LS-S2-T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ij.minjus.gob.pe/CLP/contenidos.dll?f=id$id=peru:r:1583f$cid=peru$t=document-frame.htm$an=JD_CPP-LS-S2-T3$3.0#JD_CPP-LS-S2-T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pij.minjus.gob.pe/CLP/contenidos.dll?f=id$id=peru:r:1583f$cid=peru$t=document-frame.htm$an=JD_CPP-LS-S2-T3$3.0#JD_CPP-LS-S2-T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33FB7-0CEF-4EC2-9B53-CFA7A839D7E4}"/>
              </a:ext>
            </a:extLst>
          </p:cNvPr>
          <p:cNvSpPr>
            <a:spLocks noGrp="1"/>
          </p:cNvSpPr>
          <p:nvPr>
            <p:ph type="ctrTitle"/>
          </p:nvPr>
        </p:nvSpPr>
        <p:spPr>
          <a:xfrm>
            <a:off x="786340" y="2216875"/>
            <a:ext cx="8144134" cy="1373070"/>
          </a:xfrm>
        </p:spPr>
        <p:txBody>
          <a:bodyPr/>
          <a:lstStyle/>
          <a:p>
            <a:r>
              <a:rPr lang="es-PE" sz="3600" b="1" dirty="0"/>
              <a:t>PRUEBA Y JUZGAMIENTO</a:t>
            </a:r>
            <a:r>
              <a:rPr lang="es-PE" sz="2800" b="1" dirty="0"/>
              <a:t/>
            </a:r>
            <a:br>
              <a:rPr lang="es-PE" sz="2800" b="1" dirty="0"/>
            </a:br>
            <a:endParaRPr lang="es-PE" sz="2800" b="1" dirty="0"/>
          </a:p>
        </p:txBody>
      </p:sp>
    </p:spTree>
    <p:extLst>
      <p:ext uri="{BB962C8B-B14F-4D97-AF65-F5344CB8AC3E}">
        <p14:creationId xmlns:p14="http://schemas.microsoft.com/office/powerpoint/2010/main" val="3465321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40564" y="1404177"/>
            <a:ext cx="9613861" cy="1080938"/>
          </a:xfrm>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2485115"/>
            <a:ext cx="11606980" cy="2862322"/>
          </a:xfrm>
          <a:prstGeom prst="rect">
            <a:avLst/>
          </a:prstGeom>
          <a:noFill/>
        </p:spPr>
        <p:txBody>
          <a:bodyPr wrap="square">
            <a:spAutoFit/>
          </a:bodyPr>
          <a:lstStyle/>
          <a:p>
            <a:pPr algn="just"/>
            <a:r>
              <a:rPr lang="es-ES_tradnl" altLang="es-PE" sz="2800" b="1" u="sng" dirty="0">
                <a:solidFill>
                  <a:schemeClr val="bg1"/>
                </a:solidFill>
              </a:rPr>
              <a:t>Ofrecimiento y admisión:</a:t>
            </a:r>
            <a:r>
              <a:rPr lang="es-ES_tradnl" altLang="es-PE" sz="2800" dirty="0">
                <a:solidFill>
                  <a:schemeClr val="bg1"/>
                </a:solidFill>
              </a:rPr>
              <a:t> En concordancia con los siguientes principios procesales que la rigen:</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AutoNum type="alphaLcParenR" startAt="5"/>
            </a:pPr>
            <a:r>
              <a:rPr lang="es-ES_tradnl" altLang="es-PE" sz="2400" dirty="0">
                <a:solidFill>
                  <a:schemeClr val="bg1"/>
                </a:solidFill>
              </a:rPr>
              <a:t>Principio de Licitud.</a:t>
            </a:r>
          </a:p>
          <a:p>
            <a:pPr lvl="1" algn="just"/>
            <a:endParaRPr lang="es-ES_tradnl" altLang="es-PE" sz="2400" dirty="0">
              <a:solidFill>
                <a:schemeClr val="bg1"/>
              </a:solidFill>
            </a:endParaRPr>
          </a:p>
          <a:p>
            <a:pPr lvl="1" algn="just"/>
            <a:r>
              <a:rPr lang="es-ES_tradnl" altLang="es-PE" sz="2400" dirty="0">
                <a:solidFill>
                  <a:schemeClr val="bg1"/>
                </a:solidFill>
              </a:rPr>
              <a:t>No es posible que sean admitidos al proceso los medios de prueba que se hayan obtenido </a:t>
            </a:r>
            <a:r>
              <a:rPr lang="es-ES_tradnl" altLang="es-PE" sz="2400" dirty="0" err="1">
                <a:solidFill>
                  <a:schemeClr val="bg1"/>
                </a:solidFill>
              </a:rPr>
              <a:t>contraveniendo</a:t>
            </a:r>
            <a:r>
              <a:rPr lang="es-ES_tradnl" altLang="es-PE" sz="2400" dirty="0">
                <a:solidFill>
                  <a:schemeClr val="bg1"/>
                </a:solidFill>
              </a:rPr>
              <a:t> derechos fundamentales.</a:t>
            </a:r>
            <a:endParaRPr lang="es-ES" altLang="es-PE" sz="2400" dirty="0">
              <a:solidFill>
                <a:schemeClr val="bg1"/>
              </a:solidFill>
            </a:endParaRPr>
          </a:p>
        </p:txBody>
      </p:sp>
    </p:spTree>
    <p:extLst>
      <p:ext uri="{BB962C8B-B14F-4D97-AF65-F5344CB8AC3E}">
        <p14:creationId xmlns:p14="http://schemas.microsoft.com/office/powerpoint/2010/main" val="2655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587556" y="1230306"/>
            <a:ext cx="9613861" cy="1080938"/>
          </a:xfrm>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2587394"/>
            <a:ext cx="11606980" cy="2492990"/>
          </a:xfrm>
          <a:prstGeom prst="rect">
            <a:avLst/>
          </a:prstGeom>
          <a:noFill/>
        </p:spPr>
        <p:txBody>
          <a:bodyPr wrap="square">
            <a:spAutoFit/>
          </a:bodyPr>
          <a:lstStyle/>
          <a:p>
            <a:pPr algn="just"/>
            <a:r>
              <a:rPr lang="es-ES_tradnl" altLang="es-PE" sz="2800" b="1" u="sng" dirty="0">
                <a:solidFill>
                  <a:schemeClr val="bg1"/>
                </a:solidFill>
              </a:rPr>
              <a:t>Actuación:</a:t>
            </a:r>
            <a:r>
              <a:rPr lang="es-ES_tradnl" altLang="es-PE" sz="2800" dirty="0">
                <a:solidFill>
                  <a:schemeClr val="bg1"/>
                </a:solidFill>
              </a:rPr>
              <a:t> El Juez DEBE actuar la prueba ofrecida y admitida, bajo los siguientes principios:</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AutoNum type="alphaLcParenR"/>
            </a:pPr>
            <a:r>
              <a:rPr lang="es-ES_tradnl" altLang="es-PE" sz="2400" dirty="0">
                <a:solidFill>
                  <a:schemeClr val="bg1"/>
                </a:solidFill>
              </a:rPr>
              <a:t>Principio de Inmediación en materia probatoria.</a:t>
            </a:r>
          </a:p>
          <a:p>
            <a:pPr marL="457200" indent="-457200" algn="just">
              <a:buAutoNum type="alphaLcParenR"/>
            </a:pPr>
            <a:r>
              <a:rPr lang="es-ES_tradnl" altLang="es-PE" sz="2400" dirty="0">
                <a:solidFill>
                  <a:schemeClr val="bg1"/>
                </a:solidFill>
              </a:rPr>
              <a:t>Principio de Contradicción.</a:t>
            </a:r>
          </a:p>
          <a:p>
            <a:pPr marL="457200" indent="-457200" algn="just">
              <a:buAutoNum type="alphaLcParenR"/>
            </a:pPr>
            <a:r>
              <a:rPr lang="es-ES_tradnl" altLang="es-PE" sz="2400" dirty="0">
                <a:solidFill>
                  <a:schemeClr val="bg1"/>
                </a:solidFill>
              </a:rPr>
              <a:t>Principio de Adquisición o Comunidad</a:t>
            </a:r>
            <a:endParaRPr lang="es-PE" sz="28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43505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415278" y="913846"/>
            <a:ext cx="9613861" cy="1080938"/>
          </a:xfrm>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2123658"/>
          </a:xfrm>
          <a:prstGeom prst="rect">
            <a:avLst/>
          </a:prstGeom>
          <a:noFill/>
        </p:spPr>
        <p:txBody>
          <a:bodyPr wrap="square">
            <a:spAutoFit/>
          </a:bodyPr>
          <a:lstStyle/>
          <a:p>
            <a:pPr algn="just"/>
            <a:r>
              <a:rPr lang="es-ES_tradnl" altLang="es-PE" sz="2800" b="1" u="sng" dirty="0">
                <a:solidFill>
                  <a:schemeClr val="bg1"/>
                </a:solidFill>
              </a:rPr>
              <a:t>Valoración:</a:t>
            </a:r>
            <a:r>
              <a:rPr lang="es-ES_tradnl" altLang="es-PE" sz="2800" dirty="0">
                <a:solidFill>
                  <a:schemeClr val="bg1"/>
                </a:solidFill>
              </a:rPr>
              <a:t> El Juez DEBE actuar la prueba ofrecida y admitida, bajo los siguientes principios:</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AutoNum type="alphaLcParenR"/>
            </a:pPr>
            <a:r>
              <a:rPr lang="es-PE" sz="2400" dirty="0">
                <a:solidFill>
                  <a:schemeClr val="bg1"/>
                </a:solidFill>
                <a:effectLst/>
                <a:latin typeface="Trebuchet MS (Cuerpo)"/>
                <a:ea typeface="Times New Roman" panose="02020603050405020304" pitchFamily="18" charset="0"/>
              </a:rPr>
              <a:t>Principio de unidad del material probatorio.</a:t>
            </a:r>
          </a:p>
          <a:p>
            <a:pPr marL="457200" indent="-457200" algn="just">
              <a:buAutoNum type="alphaLcParenR"/>
            </a:pPr>
            <a:r>
              <a:rPr lang="es-PE" sz="2400" dirty="0">
                <a:solidFill>
                  <a:schemeClr val="bg1"/>
                </a:solidFill>
                <a:effectLst/>
                <a:latin typeface="Trebuchet MS (Cuerpo)"/>
                <a:ea typeface="Times New Roman" panose="02020603050405020304" pitchFamily="18" charset="0"/>
              </a:rPr>
              <a:t>Los sistemas de valoración de los medios probatorios.</a:t>
            </a:r>
            <a:endParaRPr lang="es-PE" sz="28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0013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459599" y="1016634"/>
            <a:ext cx="9613861" cy="1080938"/>
          </a:xfrm>
        </p:spPr>
        <p:txBody>
          <a:bodyPr/>
          <a:lstStyle/>
          <a:p>
            <a:r>
              <a:rPr lang="es-PE" sz="3600" dirty="0"/>
              <a:t>Derecho a Probar</a:t>
            </a:r>
            <a:endParaRPr lang="es-PE" dirty="0"/>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523220"/>
          </a:xfrm>
          <a:prstGeom prst="rect">
            <a:avLst/>
          </a:prstGeom>
          <a:noFill/>
        </p:spPr>
        <p:txBody>
          <a:bodyPr wrap="square">
            <a:spAutoFit/>
          </a:bodyPr>
          <a:lstStyle/>
          <a:p>
            <a:pPr algn="just"/>
            <a:r>
              <a:rPr lang="es-ES_tradnl" altLang="es-PE" sz="2800" b="1" u="sng" dirty="0">
                <a:solidFill>
                  <a:schemeClr val="bg1"/>
                </a:solidFill>
              </a:rPr>
              <a:t>Motivación y Decisión sobre los hechos probados:</a:t>
            </a:r>
          </a:p>
        </p:txBody>
      </p:sp>
      <p:sp>
        <p:nvSpPr>
          <p:cNvPr id="3" name="Globo: flecha derecha 2">
            <a:extLst>
              <a:ext uri="{FF2B5EF4-FFF2-40B4-BE49-F238E27FC236}">
                <a16:creationId xmlns:a16="http://schemas.microsoft.com/office/drawing/2014/main" id="{52967878-695A-4988-A8F5-C21E4F8ADEF0}"/>
              </a:ext>
            </a:extLst>
          </p:cNvPr>
          <p:cNvSpPr/>
          <p:nvPr/>
        </p:nvSpPr>
        <p:spPr>
          <a:xfrm>
            <a:off x="459599" y="3064919"/>
            <a:ext cx="4262511" cy="309032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u="sng" dirty="0">
                <a:latin typeface="+mj-lt"/>
                <a:cs typeface="Arial" pitchFamily="34" charset="0"/>
              </a:rPr>
              <a:t>PROCESO CIVIL:</a:t>
            </a:r>
          </a:p>
          <a:p>
            <a:pPr algn="ctr"/>
            <a:endParaRPr lang="es-PE" b="1" dirty="0">
              <a:latin typeface="+mj-lt"/>
              <a:cs typeface="Arial" pitchFamily="34" charset="0"/>
            </a:endParaRPr>
          </a:p>
          <a:p>
            <a:pPr algn="ctr"/>
            <a:r>
              <a:rPr lang="es-PE" b="1" dirty="0">
                <a:latin typeface="+mj-lt"/>
                <a:cs typeface="Arial" pitchFamily="34" charset="0"/>
              </a:rPr>
              <a:t>Estándar de la prueba prevaleciente: una hipótesis está probada si su grado de confirmación es superior a la hipótesis contraria.</a:t>
            </a:r>
            <a:endParaRPr lang="es-PE" b="1" dirty="0">
              <a:latin typeface="+mj-lt"/>
            </a:endParaRPr>
          </a:p>
        </p:txBody>
      </p:sp>
      <p:sp>
        <p:nvSpPr>
          <p:cNvPr id="9" name="Globo: flecha izquierda 8">
            <a:extLst>
              <a:ext uri="{FF2B5EF4-FFF2-40B4-BE49-F238E27FC236}">
                <a16:creationId xmlns:a16="http://schemas.microsoft.com/office/drawing/2014/main" id="{E4E8FE13-20A3-4A99-BBAE-D21D1DF989FA}"/>
              </a:ext>
            </a:extLst>
          </p:cNvPr>
          <p:cNvSpPr/>
          <p:nvPr/>
        </p:nvSpPr>
        <p:spPr>
          <a:xfrm>
            <a:off x="7482233" y="2990615"/>
            <a:ext cx="4332849" cy="316462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u="sng" dirty="0">
                <a:latin typeface="+mj-lt"/>
                <a:cs typeface="Arial" pitchFamily="34" charset="0"/>
              </a:rPr>
              <a:t>PROCESO PENAL:</a:t>
            </a:r>
          </a:p>
          <a:p>
            <a:pPr algn="just"/>
            <a:endParaRPr lang="es-PE" dirty="0"/>
          </a:p>
          <a:p>
            <a:pPr algn="just"/>
            <a:r>
              <a:rPr lang="es-PE" b="1" dirty="0"/>
              <a:t>El estándar exige que la hipótesis este confirmada  “más allá de toda duda razonable”.</a:t>
            </a:r>
          </a:p>
          <a:p>
            <a:pPr algn="just"/>
            <a:endParaRPr lang="es-PE" b="1" dirty="0"/>
          </a:p>
          <a:p>
            <a:pPr algn="just"/>
            <a:r>
              <a:rPr lang="es-PE" b="1" dirty="0"/>
              <a:t>Ello implica mayor exigencia probatoria.  </a:t>
            </a:r>
          </a:p>
        </p:txBody>
      </p:sp>
      <p:sp>
        <p:nvSpPr>
          <p:cNvPr id="10" name="Rectángulo: esquinas redondeadas 9">
            <a:extLst>
              <a:ext uri="{FF2B5EF4-FFF2-40B4-BE49-F238E27FC236}">
                <a16:creationId xmlns:a16="http://schemas.microsoft.com/office/drawing/2014/main" id="{7DC32F5A-C8A2-4ED7-B184-ABF42FD31152}"/>
              </a:ext>
            </a:extLst>
          </p:cNvPr>
          <p:cNvSpPr/>
          <p:nvPr/>
        </p:nvSpPr>
        <p:spPr>
          <a:xfrm>
            <a:off x="4722110" y="3064919"/>
            <a:ext cx="2747782" cy="3223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4000" b="1" dirty="0"/>
              <a:t>HECHO</a:t>
            </a:r>
          </a:p>
          <a:p>
            <a:pPr algn="ctr"/>
            <a:r>
              <a:rPr lang="es-PE" sz="4000" b="1" dirty="0"/>
              <a:t>PROBADO</a:t>
            </a:r>
          </a:p>
        </p:txBody>
      </p:sp>
    </p:spTree>
    <p:extLst>
      <p:ext uri="{BB962C8B-B14F-4D97-AF65-F5344CB8AC3E}">
        <p14:creationId xmlns:p14="http://schemas.microsoft.com/office/powerpoint/2010/main" val="252250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D62BEAF-7551-4CD9-B5E6-D4114FCD11B6}"/>
              </a:ext>
            </a:extLst>
          </p:cNvPr>
          <p:cNvSpPr>
            <a:spLocks noGrp="1"/>
          </p:cNvSpPr>
          <p:nvPr>
            <p:ph type="title"/>
          </p:nvPr>
        </p:nvSpPr>
        <p:spPr>
          <a:xfrm>
            <a:off x="840510" y="2733709"/>
            <a:ext cx="7657792" cy="1373070"/>
          </a:xfrm>
        </p:spPr>
        <p:txBody>
          <a:bodyPr vert="horz" lIns="91440" tIns="45720" rIns="91440" bIns="45720" rtlCol="0" anchor="b">
            <a:normAutofit fontScale="90000"/>
          </a:bodyPr>
          <a:lstStyle/>
          <a:p>
            <a:pPr algn="ctr"/>
            <a:r>
              <a:rPr lang="es-PE" sz="4400" dirty="0"/>
              <a:t>BUSQUEDA, OBTENCIÓN y ASEGURAMIENTO DE LA PRUEBA</a:t>
            </a:r>
          </a:p>
        </p:txBody>
      </p:sp>
    </p:spTree>
    <p:extLst>
      <p:ext uri="{BB962C8B-B14F-4D97-AF65-F5344CB8AC3E}">
        <p14:creationId xmlns:p14="http://schemas.microsoft.com/office/powerpoint/2010/main" val="3348798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texto 6">
            <a:extLst>
              <a:ext uri="{FF2B5EF4-FFF2-40B4-BE49-F238E27FC236}">
                <a16:creationId xmlns:a16="http://schemas.microsoft.com/office/drawing/2014/main" id="{CAD868A0-A305-4FC0-B758-17CE73087208}"/>
              </a:ext>
            </a:extLst>
          </p:cNvPr>
          <p:cNvSpPr txBox="1">
            <a:spLocks/>
          </p:cNvSpPr>
          <p:nvPr/>
        </p:nvSpPr>
        <p:spPr>
          <a:xfrm>
            <a:off x="-2094442" y="800895"/>
            <a:ext cx="11746523" cy="704087"/>
          </a:xfrm>
          <a:prstGeom prst="rect">
            <a:avLst/>
          </a:prstGeom>
        </p:spPr>
        <p:txBody>
          <a:bodyPr vert="horz" lIns="91440" tIns="45720" rIns="91440" bIns="45720" rtlCol="0" anchor="ctr"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lumMod val="75000"/>
                  </a:schemeClr>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r>
              <a:rPr lang="es-PE" b="1" dirty="0">
                <a:solidFill>
                  <a:schemeClr val="tx1"/>
                </a:solidFill>
              </a:rPr>
              <a:t>Búsqueda, obtención y aseguramiento de la prueba</a:t>
            </a:r>
          </a:p>
        </p:txBody>
      </p:sp>
      <p:sp>
        <p:nvSpPr>
          <p:cNvPr id="2" name="Elipse 1">
            <a:extLst>
              <a:ext uri="{FF2B5EF4-FFF2-40B4-BE49-F238E27FC236}">
                <a16:creationId xmlns:a16="http://schemas.microsoft.com/office/drawing/2014/main" id="{C06D6A89-44E4-41D9-AB5D-A93D68C8F753}"/>
              </a:ext>
            </a:extLst>
          </p:cNvPr>
          <p:cNvSpPr/>
          <p:nvPr/>
        </p:nvSpPr>
        <p:spPr>
          <a:xfrm>
            <a:off x="1721752" y="1408160"/>
            <a:ext cx="9187506" cy="523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PE" sz="3200" b="1" dirty="0">
                <a:solidFill>
                  <a:schemeClr val="tx1"/>
                </a:solidFill>
              </a:rPr>
              <a:t>DERECHOS FUNDAMENTALES</a:t>
            </a:r>
          </a:p>
          <a:p>
            <a:pPr algn="ctr"/>
            <a:r>
              <a:rPr lang="es-PE" b="1" dirty="0">
                <a:solidFill>
                  <a:schemeClr val="tx1"/>
                </a:solidFill>
              </a:rPr>
              <a:t>(Constitución y Tratados Internacionales)</a:t>
            </a:r>
          </a:p>
          <a:p>
            <a:pPr algn="ctr"/>
            <a:endParaRPr lang="es-PE" sz="3200" b="1" dirty="0">
              <a:solidFill>
                <a:schemeClr val="tx1"/>
              </a:solidFill>
            </a:endParaRPr>
          </a:p>
        </p:txBody>
      </p:sp>
      <p:sp>
        <p:nvSpPr>
          <p:cNvPr id="3" name="Elipse 2">
            <a:extLst>
              <a:ext uri="{FF2B5EF4-FFF2-40B4-BE49-F238E27FC236}">
                <a16:creationId xmlns:a16="http://schemas.microsoft.com/office/drawing/2014/main" id="{5D53D615-EC73-4020-939A-4C13682969B3}"/>
              </a:ext>
            </a:extLst>
          </p:cNvPr>
          <p:cNvSpPr/>
          <p:nvPr/>
        </p:nvSpPr>
        <p:spPr>
          <a:xfrm>
            <a:off x="2504013" y="2979865"/>
            <a:ext cx="7622985" cy="419790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s-PE" sz="2800" b="1" dirty="0">
              <a:solidFill>
                <a:schemeClr val="bg2"/>
              </a:solidFill>
            </a:endParaRPr>
          </a:p>
          <a:p>
            <a:pPr algn="ctr"/>
            <a:r>
              <a:rPr lang="es-PE" sz="2800" b="1" dirty="0">
                <a:solidFill>
                  <a:schemeClr val="bg2"/>
                </a:solidFill>
              </a:rPr>
              <a:t>PRINCIPIO DE LEGALIDAD</a:t>
            </a:r>
          </a:p>
        </p:txBody>
      </p:sp>
      <p:sp>
        <p:nvSpPr>
          <p:cNvPr id="5" name="Elipse 4">
            <a:extLst>
              <a:ext uri="{FF2B5EF4-FFF2-40B4-BE49-F238E27FC236}">
                <a16:creationId xmlns:a16="http://schemas.microsoft.com/office/drawing/2014/main" id="{CC6CF645-C19D-4C6E-B5E1-1A5792227985}"/>
              </a:ext>
            </a:extLst>
          </p:cNvPr>
          <p:cNvSpPr/>
          <p:nvPr/>
        </p:nvSpPr>
        <p:spPr>
          <a:xfrm>
            <a:off x="3778820" y="4445391"/>
            <a:ext cx="4634360" cy="2294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PE" sz="2800" b="1" dirty="0">
                <a:solidFill>
                  <a:schemeClr val="tx1"/>
                </a:solidFill>
              </a:rPr>
              <a:t>OBTENCIÓN DE LA PRUEBA</a:t>
            </a:r>
          </a:p>
        </p:txBody>
      </p:sp>
    </p:spTree>
    <p:extLst>
      <p:ext uri="{BB962C8B-B14F-4D97-AF65-F5344CB8AC3E}">
        <p14:creationId xmlns:p14="http://schemas.microsoft.com/office/powerpoint/2010/main" val="47340263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733331" y="2527088"/>
            <a:ext cx="3739278" cy="2661138"/>
          </a:xfrm>
        </p:spPr>
        <p:txBody>
          <a:bodyPr vert="horz" lIns="91440" tIns="45720" rIns="91440" bIns="45720" rtlCol="0" anchor="ctr">
            <a:normAutofit/>
          </a:bodyPr>
          <a:lstStyle/>
          <a:p>
            <a:pPr algn="ctr"/>
            <a:r>
              <a:rPr lang="en-US" sz="5400" dirty="0">
                <a:solidFill>
                  <a:schemeClr val="bg1"/>
                </a:solidFill>
              </a:rPr>
              <a:t>Código </a:t>
            </a:r>
            <a:r>
              <a:rPr lang="en-US" sz="5400" dirty="0" err="1">
                <a:solidFill>
                  <a:schemeClr val="bg1"/>
                </a:solidFill>
              </a:rPr>
              <a:t>Procesal</a:t>
            </a:r>
            <a:r>
              <a:rPr lang="en-US" sz="5400" dirty="0">
                <a:solidFill>
                  <a:schemeClr val="bg1"/>
                </a:solidFill>
              </a:rPr>
              <a:t> Penal</a:t>
            </a:r>
          </a:p>
        </p:txBody>
      </p:sp>
      <p:graphicFrame>
        <p:nvGraphicFramePr>
          <p:cNvPr id="4" name="Tabla 3">
            <a:extLst>
              <a:ext uri="{FF2B5EF4-FFF2-40B4-BE49-F238E27FC236}">
                <a16:creationId xmlns:a16="http://schemas.microsoft.com/office/drawing/2014/main" id="{F8E9C281-4F04-428F-B2B4-89686579F3E1}"/>
              </a:ext>
            </a:extLst>
          </p:cNvPr>
          <p:cNvGraphicFramePr>
            <a:graphicFrameLocks noGrp="1"/>
          </p:cNvGraphicFramePr>
          <p:nvPr>
            <p:extLst>
              <p:ext uri="{D42A27DB-BD31-4B8C-83A1-F6EECF244321}">
                <p14:modId xmlns:p14="http://schemas.microsoft.com/office/powerpoint/2010/main" val="718434184"/>
              </p:ext>
            </p:extLst>
          </p:nvPr>
        </p:nvGraphicFramePr>
        <p:xfrm>
          <a:off x="5649138" y="2756858"/>
          <a:ext cx="5915549" cy="3781866"/>
        </p:xfrm>
        <a:graphic>
          <a:graphicData uri="http://schemas.openxmlformats.org/drawingml/2006/table">
            <a:tbl>
              <a:tblPr firstRow="1" firstCol="1" bandRow="1">
                <a:tableStyleId>{5C22544A-7EE6-4342-B048-85BDC9FD1C3A}</a:tableStyleId>
              </a:tblPr>
              <a:tblGrid>
                <a:gridCol w="941862">
                  <a:extLst>
                    <a:ext uri="{9D8B030D-6E8A-4147-A177-3AD203B41FA5}">
                      <a16:colId xmlns:a16="http://schemas.microsoft.com/office/drawing/2014/main" val="395264469"/>
                    </a:ext>
                  </a:extLst>
                </a:gridCol>
                <a:gridCol w="4973687">
                  <a:extLst>
                    <a:ext uri="{9D8B030D-6E8A-4147-A177-3AD203B41FA5}">
                      <a16:colId xmlns:a16="http://schemas.microsoft.com/office/drawing/2014/main" val="1944471414"/>
                    </a:ext>
                  </a:extLst>
                </a:gridCol>
              </a:tblGrid>
              <a:tr h="1335444">
                <a:tc gridSpan="2">
                  <a:txBody>
                    <a:bodyPr/>
                    <a:lstStyle/>
                    <a:p>
                      <a:r>
                        <a:rPr lang="es-PE" sz="1800" b="1" u="sng" kern="1200" dirty="0">
                          <a:solidFill>
                            <a:schemeClr val="bg1">
                              <a:lumMod val="95000"/>
                              <a:lumOff val="5000"/>
                            </a:schemeClr>
                          </a:solidFill>
                          <a:effectLst/>
                          <a:latin typeface="+mn-lt"/>
                          <a:ea typeface="+mn-ea"/>
                          <a:cs typeface="+mn-cs"/>
                        </a:rPr>
                        <a:t>Título III : La Búsqueda de Pruebas y Restricción de Derechos (Artículos 202 al 241)</a:t>
                      </a:r>
                      <a:endParaRPr lang="es-PE" sz="1000" dirty="0">
                        <a:solidFill>
                          <a:schemeClr val="bg1">
                            <a:lumMod val="95000"/>
                            <a:lumOff val="5000"/>
                          </a:schemeClr>
                        </a:solidFill>
                        <a:effectLst/>
                        <a:latin typeface="Times New Roman" panose="02020603050405020304" pitchFamily="18" charset="0"/>
                      </a:endParaRPr>
                    </a:p>
                  </a:txBody>
                  <a:tcPr marL="30127" marR="30127" marT="30127" marB="30127"/>
                </a:tc>
                <a:tc hMerge="1">
                  <a:txBody>
                    <a:bodyPr/>
                    <a:lstStyle/>
                    <a:p>
                      <a:r>
                        <a:rPr lang="es-PE" sz="1800" b="1" u="sng"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Título III : La Búsqueda de Pruebas y Restricción de Derechos (Artículo 202 al 241)</a:t>
                      </a:r>
                      <a:endParaRPr lang="es-PE" sz="1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63100550"/>
                  </a:ext>
                </a:extLst>
              </a:tr>
              <a:tr h="558844">
                <a:tc>
                  <a:txBody>
                    <a:bodyPr/>
                    <a:lstStyle/>
                    <a:p>
                      <a:r>
                        <a:rPr lang="es-PE" sz="1400" u="sng" dirty="0">
                          <a:solidFill>
                            <a:schemeClr val="bg1">
                              <a:lumMod val="95000"/>
                              <a:lumOff val="5000"/>
                            </a:schemeClr>
                          </a:solidFill>
                          <a:effectLst/>
                        </a:rPr>
                        <a:t>Capítulo I</a:t>
                      </a:r>
                      <a:endParaRPr lang="es-PE" sz="1400"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Preceptos Generales (Artículo 202 al 204)</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679113114"/>
                  </a:ext>
                </a:extLst>
              </a:tr>
              <a:tr h="660452">
                <a:tc rowSpan="3">
                  <a:txBody>
                    <a:bodyPr/>
                    <a:lstStyle/>
                    <a:p>
                      <a:r>
                        <a:rPr lang="es-PE" sz="1400" u="sng" dirty="0">
                          <a:solidFill>
                            <a:schemeClr val="bg1">
                              <a:lumMod val="95000"/>
                              <a:lumOff val="5000"/>
                            </a:schemeClr>
                          </a:solidFill>
                          <a:effectLst/>
                        </a:rPr>
                        <a:t>Capítulo II</a:t>
                      </a:r>
                    </a:p>
                    <a:p>
                      <a:r>
                        <a:rPr lang="es-PE" sz="2000" dirty="0">
                          <a:solidFill>
                            <a:schemeClr val="bg1">
                              <a:lumMod val="95000"/>
                              <a:lumOff val="5000"/>
                            </a:schemeClr>
                          </a:solidFill>
                          <a:effectLst/>
                        </a:rPr>
                        <a:t> </a:t>
                      </a:r>
                    </a:p>
                    <a:p>
                      <a:r>
                        <a:rPr lang="es-PE" sz="2000" dirty="0">
                          <a:solidFill>
                            <a:schemeClr val="bg1">
                              <a:lumMod val="95000"/>
                              <a:lumOff val="5000"/>
                            </a:schemeClr>
                          </a:solidFill>
                          <a:effectLst/>
                        </a:rPr>
                        <a:t> </a:t>
                      </a:r>
                      <a:endParaRPr lang="es-PE" sz="2000" dirty="0">
                        <a:solidFill>
                          <a:schemeClr val="bg1">
                            <a:lumMod val="95000"/>
                            <a:lumOff val="5000"/>
                          </a:schemeClr>
                        </a:solidFill>
                        <a:effectLst/>
                        <a:latin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El Control de Identidad y la Videovigilancia (Artículo 205 al 207)</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592289912"/>
                  </a:ext>
                </a:extLst>
              </a:tr>
              <a:tr h="660452">
                <a:tc vMerge="1">
                  <a:txBody>
                    <a:bodyPr/>
                    <a:lstStyle/>
                    <a:p>
                      <a:r>
                        <a:rPr lang="es-PE" sz="2000" dirty="0">
                          <a:solidFill>
                            <a:schemeClr val="tx1"/>
                          </a:solidFill>
                          <a:effectLst/>
                        </a:rPr>
                        <a:t> </a:t>
                      </a:r>
                      <a:endParaRPr lang="es-PE" sz="2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 : El Control de Identidad Policial (Artículo 205 al 206)</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25184226"/>
                  </a:ext>
                </a:extLst>
              </a:tr>
              <a:tr h="566674">
                <a:tc vMerge="1">
                  <a:txBody>
                    <a:bodyPr/>
                    <a:lstStyle/>
                    <a:p>
                      <a:r>
                        <a:rPr lang="es-PE" sz="2000" dirty="0">
                          <a:solidFill>
                            <a:schemeClr val="tx1"/>
                          </a:solidFill>
                          <a:effectLst/>
                        </a:rPr>
                        <a:t> </a:t>
                      </a:r>
                      <a:endParaRPr lang="es-PE" sz="2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II : La Videovigilancia (Artículo 207)</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227514640"/>
                  </a:ext>
                </a:extLst>
              </a:tr>
            </a:tbl>
          </a:graphicData>
        </a:graphic>
      </p:graphicFrame>
      <p:sp>
        <p:nvSpPr>
          <p:cNvPr id="16" name="Título 1">
            <a:extLst>
              <a:ext uri="{FF2B5EF4-FFF2-40B4-BE49-F238E27FC236}">
                <a16:creationId xmlns:a16="http://schemas.microsoft.com/office/drawing/2014/main" id="{6AF1BB54-BDB9-4049-ADB3-6724A75F0C4C}"/>
              </a:ext>
            </a:extLst>
          </p:cNvPr>
          <p:cNvSpPr txBox="1">
            <a:spLocks/>
          </p:cNvSpPr>
          <p:nvPr/>
        </p:nvSpPr>
        <p:spPr>
          <a:xfrm>
            <a:off x="733330" y="1217054"/>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3600" dirty="0"/>
              <a:t>BUSQUEDA, OBTENCIÓN y ASEGURAMIENTO DE LA PRUEBA</a:t>
            </a:r>
            <a:endParaRPr lang="es-PE" dirty="0"/>
          </a:p>
        </p:txBody>
      </p:sp>
    </p:spTree>
    <p:extLst>
      <p:ext uri="{BB962C8B-B14F-4D97-AF65-F5344CB8AC3E}">
        <p14:creationId xmlns:p14="http://schemas.microsoft.com/office/powerpoint/2010/main" val="180744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93575" y="2460828"/>
            <a:ext cx="3739278" cy="2661138"/>
          </a:xfrm>
        </p:spPr>
        <p:txBody>
          <a:bodyPr vert="horz" lIns="91440" tIns="45720" rIns="91440" bIns="45720" rtlCol="0" anchor="ctr">
            <a:normAutofit/>
          </a:bodyPr>
          <a:lstStyle/>
          <a:p>
            <a:pPr algn="ctr"/>
            <a:r>
              <a:rPr lang="en-US" sz="5400" dirty="0">
                <a:solidFill>
                  <a:schemeClr val="bg1"/>
                </a:solidFill>
              </a:rPr>
              <a:t>Código </a:t>
            </a:r>
            <a:r>
              <a:rPr lang="en-US" sz="5400" dirty="0" err="1">
                <a:solidFill>
                  <a:schemeClr val="bg1"/>
                </a:solidFill>
              </a:rPr>
              <a:t>Procesal</a:t>
            </a:r>
            <a:r>
              <a:rPr lang="en-US" sz="5400" dirty="0">
                <a:solidFill>
                  <a:schemeClr val="bg1"/>
                </a:solidFill>
              </a:rPr>
              <a:t> Penal</a:t>
            </a:r>
          </a:p>
        </p:txBody>
      </p:sp>
      <p:graphicFrame>
        <p:nvGraphicFramePr>
          <p:cNvPr id="4" name="Tabla 3">
            <a:extLst>
              <a:ext uri="{FF2B5EF4-FFF2-40B4-BE49-F238E27FC236}">
                <a16:creationId xmlns:a16="http://schemas.microsoft.com/office/drawing/2014/main" id="{F8E9C281-4F04-428F-B2B4-89686579F3E1}"/>
              </a:ext>
            </a:extLst>
          </p:cNvPr>
          <p:cNvGraphicFramePr>
            <a:graphicFrameLocks noGrp="1"/>
          </p:cNvGraphicFramePr>
          <p:nvPr>
            <p:extLst>
              <p:ext uri="{D42A27DB-BD31-4B8C-83A1-F6EECF244321}">
                <p14:modId xmlns:p14="http://schemas.microsoft.com/office/powerpoint/2010/main" val="67037393"/>
              </p:ext>
            </p:extLst>
          </p:nvPr>
        </p:nvGraphicFramePr>
        <p:xfrm>
          <a:off x="5627755" y="2775004"/>
          <a:ext cx="5915549" cy="3215192"/>
        </p:xfrm>
        <a:graphic>
          <a:graphicData uri="http://schemas.openxmlformats.org/drawingml/2006/table">
            <a:tbl>
              <a:tblPr firstRow="1" firstCol="1" bandRow="1">
                <a:tableStyleId>{5C22544A-7EE6-4342-B048-85BDC9FD1C3A}</a:tableStyleId>
              </a:tblPr>
              <a:tblGrid>
                <a:gridCol w="941862">
                  <a:extLst>
                    <a:ext uri="{9D8B030D-6E8A-4147-A177-3AD203B41FA5}">
                      <a16:colId xmlns:a16="http://schemas.microsoft.com/office/drawing/2014/main" val="395264469"/>
                    </a:ext>
                  </a:extLst>
                </a:gridCol>
                <a:gridCol w="4973687">
                  <a:extLst>
                    <a:ext uri="{9D8B030D-6E8A-4147-A177-3AD203B41FA5}">
                      <a16:colId xmlns:a16="http://schemas.microsoft.com/office/drawing/2014/main" val="1944471414"/>
                    </a:ext>
                  </a:extLst>
                </a:gridCol>
              </a:tblGrid>
              <a:tr h="1335444">
                <a:tc gridSpan="2">
                  <a:txBody>
                    <a:bodyPr/>
                    <a:lstStyle/>
                    <a:p>
                      <a:r>
                        <a:rPr lang="es-PE" sz="1800" b="1" u="sng" kern="1200" dirty="0">
                          <a:solidFill>
                            <a:schemeClr val="bg1">
                              <a:lumMod val="95000"/>
                              <a:lumOff val="5000"/>
                            </a:schemeClr>
                          </a:solidFill>
                          <a:effectLst/>
                          <a:latin typeface="+mn-lt"/>
                          <a:ea typeface="+mn-ea"/>
                          <a:cs typeface="+mn-cs"/>
                        </a:rPr>
                        <a:t>Título III : La Búsqueda de Pruebas y Restricción de Derechos (Artículos 202 al 241)</a:t>
                      </a:r>
                      <a:endParaRPr lang="es-PE" sz="1000" dirty="0">
                        <a:solidFill>
                          <a:schemeClr val="bg1">
                            <a:lumMod val="95000"/>
                            <a:lumOff val="5000"/>
                          </a:schemeClr>
                        </a:solidFill>
                        <a:effectLst/>
                        <a:latin typeface="Times New Roman" panose="02020603050405020304" pitchFamily="18" charset="0"/>
                      </a:endParaRPr>
                    </a:p>
                  </a:txBody>
                  <a:tcPr marL="30127" marR="30127" marT="30127" marB="30127"/>
                </a:tc>
                <a:tc hMerge="1">
                  <a:txBody>
                    <a:bodyPr/>
                    <a:lstStyle/>
                    <a:p>
                      <a:r>
                        <a:rPr lang="es-PE" sz="1800" b="1" u="sng"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Título III : La Búsqueda de Pruebas y Restricción de Derechos (Artículo 202 al 241)</a:t>
                      </a:r>
                      <a:endParaRPr lang="es-PE" sz="1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63100550"/>
                  </a:ext>
                </a:extLst>
              </a:tr>
              <a:tr h="558844">
                <a:tc>
                  <a:txBody>
                    <a:bodyPr/>
                    <a:lstStyle/>
                    <a:p>
                      <a:r>
                        <a:rPr lang="es-PE" sz="1400" u="sng" dirty="0">
                          <a:solidFill>
                            <a:schemeClr val="bg1">
                              <a:lumMod val="95000"/>
                              <a:lumOff val="5000"/>
                            </a:schemeClr>
                          </a:solidFill>
                          <a:effectLst/>
                        </a:rPr>
                        <a:t>Capítulo III</a:t>
                      </a:r>
                      <a:endParaRPr lang="es-PE" sz="1400"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Las Pesquisas (Artículo 208 al 210)</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679113114"/>
                  </a:ext>
                </a:extLst>
              </a:tr>
              <a:tr h="660452">
                <a:tc>
                  <a:txBody>
                    <a:bodyPr/>
                    <a:lstStyle/>
                    <a:p>
                      <a:r>
                        <a:rPr lang="es-PE" sz="1400" u="sng" dirty="0">
                          <a:solidFill>
                            <a:schemeClr val="bg1">
                              <a:lumMod val="95000"/>
                              <a:lumOff val="5000"/>
                            </a:schemeClr>
                          </a:solidFill>
                          <a:effectLst/>
                        </a:rPr>
                        <a:t>Capítulo IV</a:t>
                      </a:r>
                      <a:endParaRPr lang="es-PE" sz="1400"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La Intervención Corporal (Artículo 211 al 213)</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592289912"/>
                  </a:ext>
                </a:extLst>
              </a:tr>
              <a:tr h="660452">
                <a:tc>
                  <a:txBody>
                    <a:bodyPr/>
                    <a:lstStyle/>
                    <a:p>
                      <a:r>
                        <a:rPr lang="es-PE" sz="1400" u="sng" dirty="0">
                          <a:solidFill>
                            <a:schemeClr val="bg1">
                              <a:lumMod val="95000"/>
                              <a:lumOff val="5000"/>
                            </a:schemeClr>
                          </a:solidFill>
                          <a:effectLst/>
                        </a:rPr>
                        <a:t>Capítulo V</a:t>
                      </a:r>
                      <a:endParaRPr lang="es-PE" sz="1400"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El Allanamiento (Artículo 214 al 217)</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25184226"/>
                  </a:ext>
                </a:extLst>
              </a:tr>
            </a:tbl>
          </a:graphicData>
        </a:graphic>
      </p:graphicFrame>
      <p:sp>
        <p:nvSpPr>
          <p:cNvPr id="16" name="Título 1">
            <a:extLst>
              <a:ext uri="{FF2B5EF4-FFF2-40B4-BE49-F238E27FC236}">
                <a16:creationId xmlns:a16="http://schemas.microsoft.com/office/drawing/2014/main" id="{51443C5E-EDAE-4147-96EA-60943D07507F}"/>
              </a:ext>
            </a:extLst>
          </p:cNvPr>
          <p:cNvSpPr txBox="1">
            <a:spLocks/>
          </p:cNvSpPr>
          <p:nvPr/>
        </p:nvSpPr>
        <p:spPr>
          <a:xfrm>
            <a:off x="693574" y="1150794"/>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3600" dirty="0"/>
              <a:t>BUSQUEDA, OBTENCIÓN y ASEGURAMIENTO DE LA PRUEBA</a:t>
            </a:r>
            <a:endParaRPr lang="es-PE" dirty="0"/>
          </a:p>
        </p:txBody>
      </p:sp>
    </p:spTree>
    <p:extLst>
      <p:ext uri="{BB962C8B-B14F-4D97-AF65-F5344CB8AC3E}">
        <p14:creationId xmlns:p14="http://schemas.microsoft.com/office/powerpoint/2010/main" val="3057048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720078" y="2487332"/>
            <a:ext cx="3739278" cy="2661138"/>
          </a:xfrm>
        </p:spPr>
        <p:txBody>
          <a:bodyPr vert="horz" lIns="91440" tIns="45720" rIns="91440" bIns="45720" rtlCol="0" anchor="ctr">
            <a:normAutofit/>
          </a:bodyPr>
          <a:lstStyle/>
          <a:p>
            <a:pPr algn="ctr"/>
            <a:r>
              <a:rPr lang="en-US" sz="5400" dirty="0">
                <a:solidFill>
                  <a:schemeClr val="bg1"/>
                </a:solidFill>
              </a:rPr>
              <a:t>Código </a:t>
            </a:r>
            <a:r>
              <a:rPr lang="en-US" sz="5400" dirty="0" err="1">
                <a:solidFill>
                  <a:schemeClr val="bg1"/>
                </a:solidFill>
              </a:rPr>
              <a:t>Procesal</a:t>
            </a:r>
            <a:r>
              <a:rPr lang="en-US" sz="5400" dirty="0">
                <a:solidFill>
                  <a:schemeClr val="bg1"/>
                </a:solidFill>
              </a:rPr>
              <a:t> Penal</a:t>
            </a:r>
          </a:p>
        </p:txBody>
      </p:sp>
      <p:graphicFrame>
        <p:nvGraphicFramePr>
          <p:cNvPr id="4" name="Tabla 3">
            <a:extLst>
              <a:ext uri="{FF2B5EF4-FFF2-40B4-BE49-F238E27FC236}">
                <a16:creationId xmlns:a16="http://schemas.microsoft.com/office/drawing/2014/main" id="{F8E9C281-4F04-428F-B2B4-89686579F3E1}"/>
              </a:ext>
            </a:extLst>
          </p:cNvPr>
          <p:cNvGraphicFramePr>
            <a:graphicFrameLocks noGrp="1"/>
          </p:cNvGraphicFramePr>
          <p:nvPr>
            <p:extLst>
              <p:ext uri="{D42A27DB-BD31-4B8C-83A1-F6EECF244321}">
                <p14:modId xmlns:p14="http://schemas.microsoft.com/office/powerpoint/2010/main" val="1474318882"/>
              </p:ext>
            </p:extLst>
          </p:nvPr>
        </p:nvGraphicFramePr>
        <p:xfrm>
          <a:off x="5635885" y="2970321"/>
          <a:ext cx="5915549" cy="3215192"/>
        </p:xfrm>
        <a:graphic>
          <a:graphicData uri="http://schemas.openxmlformats.org/drawingml/2006/table">
            <a:tbl>
              <a:tblPr firstRow="1" firstCol="1" bandRow="1">
                <a:tableStyleId>{5C22544A-7EE6-4342-B048-85BDC9FD1C3A}</a:tableStyleId>
              </a:tblPr>
              <a:tblGrid>
                <a:gridCol w="941862">
                  <a:extLst>
                    <a:ext uri="{9D8B030D-6E8A-4147-A177-3AD203B41FA5}">
                      <a16:colId xmlns:a16="http://schemas.microsoft.com/office/drawing/2014/main" val="395264469"/>
                    </a:ext>
                  </a:extLst>
                </a:gridCol>
                <a:gridCol w="4973687">
                  <a:extLst>
                    <a:ext uri="{9D8B030D-6E8A-4147-A177-3AD203B41FA5}">
                      <a16:colId xmlns:a16="http://schemas.microsoft.com/office/drawing/2014/main" val="1944471414"/>
                    </a:ext>
                  </a:extLst>
                </a:gridCol>
              </a:tblGrid>
              <a:tr h="1335444">
                <a:tc gridSpan="2">
                  <a:txBody>
                    <a:bodyPr/>
                    <a:lstStyle/>
                    <a:p>
                      <a:r>
                        <a:rPr lang="es-PE" sz="1800" b="1" u="sng" kern="1200" dirty="0">
                          <a:solidFill>
                            <a:schemeClr val="bg1">
                              <a:lumMod val="95000"/>
                              <a:lumOff val="5000"/>
                            </a:schemeClr>
                          </a:solidFill>
                          <a:effectLst/>
                          <a:latin typeface="+mn-lt"/>
                          <a:ea typeface="+mn-ea"/>
                          <a:cs typeface="+mn-cs"/>
                        </a:rPr>
                        <a:t>Título III : La Búsqueda de Pruebas y Restricción de Derechos (Artículos 202 al 241)</a:t>
                      </a:r>
                      <a:endParaRPr lang="es-PE" sz="1000" dirty="0">
                        <a:solidFill>
                          <a:schemeClr val="bg1">
                            <a:lumMod val="95000"/>
                            <a:lumOff val="5000"/>
                          </a:schemeClr>
                        </a:solidFill>
                        <a:effectLst/>
                        <a:latin typeface="Times New Roman" panose="02020603050405020304" pitchFamily="18" charset="0"/>
                      </a:endParaRPr>
                    </a:p>
                  </a:txBody>
                  <a:tcPr marL="30127" marR="30127" marT="30127" marB="30127"/>
                </a:tc>
                <a:tc hMerge="1">
                  <a:txBody>
                    <a:bodyPr/>
                    <a:lstStyle/>
                    <a:p>
                      <a:r>
                        <a:rPr lang="es-PE" sz="1800" b="1" u="sng"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Título III : La Búsqueda de Pruebas y Restricción de Derechos (Artículo 202 al 241)</a:t>
                      </a:r>
                      <a:endParaRPr lang="es-PE" sz="1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63100550"/>
                  </a:ext>
                </a:extLst>
              </a:tr>
              <a:tr h="558844">
                <a:tc rowSpan="3">
                  <a:txBody>
                    <a:bodyPr/>
                    <a:lstStyle/>
                    <a:p>
                      <a:r>
                        <a:rPr lang="es-PE" sz="1400" u="sng" dirty="0">
                          <a:solidFill>
                            <a:schemeClr val="bg1">
                              <a:lumMod val="95000"/>
                              <a:lumOff val="5000"/>
                            </a:schemeClr>
                          </a:solidFill>
                          <a:effectLst/>
                        </a:rPr>
                        <a:t>Capítulo VI</a:t>
                      </a:r>
                    </a:p>
                    <a:p>
                      <a:r>
                        <a:rPr lang="es-PE" sz="1400" dirty="0">
                          <a:solidFill>
                            <a:schemeClr val="bg1">
                              <a:lumMod val="95000"/>
                              <a:lumOff val="5000"/>
                            </a:schemeClr>
                          </a:solidFill>
                          <a:effectLst/>
                        </a:rPr>
                        <a:t> </a:t>
                      </a:r>
                    </a:p>
                    <a:p>
                      <a:r>
                        <a:rPr lang="es-PE" sz="1400" dirty="0">
                          <a:solidFill>
                            <a:schemeClr val="bg1">
                              <a:lumMod val="95000"/>
                              <a:lumOff val="5000"/>
                            </a:schemeClr>
                          </a:solidFill>
                          <a:effectLst/>
                        </a:rPr>
                        <a:t> </a:t>
                      </a:r>
                      <a:endParaRPr lang="es-PE" sz="1400" dirty="0">
                        <a:solidFill>
                          <a:schemeClr val="bg1">
                            <a:lumMod val="95000"/>
                            <a:lumOff val="5000"/>
                          </a:schemeClr>
                        </a:solidFill>
                        <a:effectLst/>
                        <a:latin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La Exhibición Forzada y la Incautación (Artículo 218 al 225)</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679113114"/>
                  </a:ext>
                </a:extLst>
              </a:tr>
              <a:tr h="660452">
                <a:tc vMerge="1">
                  <a:txBody>
                    <a:bodyPr/>
                    <a:lstStyle/>
                    <a:p>
                      <a:r>
                        <a:rPr lang="es-PE" sz="1400" dirty="0">
                          <a:solidFill>
                            <a:schemeClr val="tx1"/>
                          </a:solidFill>
                          <a:effectLst/>
                        </a:rPr>
                        <a:t> </a:t>
                      </a:r>
                      <a:endParaRPr lang="es-PE" sz="14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 : La Exhibición e Incautación de Bienes (Artículo 218 al 223)</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592289912"/>
                  </a:ext>
                </a:extLst>
              </a:tr>
              <a:tr h="660452">
                <a:tc vMerge="1">
                  <a:txBody>
                    <a:bodyPr/>
                    <a:lstStyle/>
                    <a:p>
                      <a:r>
                        <a:rPr lang="es-PE" sz="1400" dirty="0">
                          <a:solidFill>
                            <a:schemeClr val="tx1"/>
                          </a:solidFill>
                          <a:effectLst/>
                        </a:rPr>
                        <a:t> </a:t>
                      </a:r>
                      <a:endParaRPr lang="es-PE" sz="14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II : La Exhibición e Incautación de Actuaciones y Documentos no Privados (Artículo 224 al 225)</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25184226"/>
                  </a:ext>
                </a:extLst>
              </a:tr>
            </a:tbl>
          </a:graphicData>
        </a:graphic>
      </p:graphicFrame>
      <p:sp>
        <p:nvSpPr>
          <p:cNvPr id="16" name="Título 1">
            <a:extLst>
              <a:ext uri="{FF2B5EF4-FFF2-40B4-BE49-F238E27FC236}">
                <a16:creationId xmlns:a16="http://schemas.microsoft.com/office/drawing/2014/main" id="{D73FA20D-2DEF-4E67-A5F4-C605DAA08290}"/>
              </a:ext>
            </a:extLst>
          </p:cNvPr>
          <p:cNvSpPr txBox="1">
            <a:spLocks/>
          </p:cNvSpPr>
          <p:nvPr/>
        </p:nvSpPr>
        <p:spPr>
          <a:xfrm>
            <a:off x="720077" y="117729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3600" dirty="0"/>
              <a:t>BUSQUEDA, OBTENCIÓN y ASEGURAMIENTO DE LA PRUEBA</a:t>
            </a:r>
            <a:endParaRPr lang="es-PE" dirty="0"/>
          </a:p>
        </p:txBody>
      </p:sp>
    </p:spTree>
    <p:extLst>
      <p:ext uri="{BB962C8B-B14F-4D97-AF65-F5344CB8AC3E}">
        <p14:creationId xmlns:p14="http://schemas.microsoft.com/office/powerpoint/2010/main" val="204781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67070" y="2500583"/>
            <a:ext cx="3739278" cy="2661138"/>
          </a:xfrm>
        </p:spPr>
        <p:txBody>
          <a:bodyPr vert="horz" lIns="91440" tIns="45720" rIns="91440" bIns="45720" rtlCol="0" anchor="ctr">
            <a:normAutofit/>
          </a:bodyPr>
          <a:lstStyle/>
          <a:p>
            <a:pPr algn="ctr"/>
            <a:r>
              <a:rPr lang="en-US" sz="5400" dirty="0">
                <a:solidFill>
                  <a:schemeClr val="bg1"/>
                </a:solidFill>
              </a:rPr>
              <a:t>Código </a:t>
            </a:r>
            <a:r>
              <a:rPr lang="en-US" sz="5400" dirty="0" err="1">
                <a:solidFill>
                  <a:schemeClr val="bg1"/>
                </a:solidFill>
              </a:rPr>
              <a:t>Procesal</a:t>
            </a:r>
            <a:r>
              <a:rPr lang="en-US" sz="5400" dirty="0">
                <a:solidFill>
                  <a:schemeClr val="bg1"/>
                </a:solidFill>
              </a:rPr>
              <a:t> Penal</a:t>
            </a:r>
          </a:p>
        </p:txBody>
      </p:sp>
      <p:graphicFrame>
        <p:nvGraphicFramePr>
          <p:cNvPr id="4" name="Tabla 3">
            <a:extLst>
              <a:ext uri="{FF2B5EF4-FFF2-40B4-BE49-F238E27FC236}">
                <a16:creationId xmlns:a16="http://schemas.microsoft.com/office/drawing/2014/main" id="{F8E9C281-4F04-428F-B2B4-89686579F3E1}"/>
              </a:ext>
            </a:extLst>
          </p:cNvPr>
          <p:cNvGraphicFramePr>
            <a:graphicFrameLocks noGrp="1"/>
          </p:cNvGraphicFramePr>
          <p:nvPr>
            <p:extLst>
              <p:ext uri="{D42A27DB-BD31-4B8C-83A1-F6EECF244321}">
                <p14:modId xmlns:p14="http://schemas.microsoft.com/office/powerpoint/2010/main" val="4130325181"/>
              </p:ext>
            </p:extLst>
          </p:nvPr>
        </p:nvGraphicFramePr>
        <p:xfrm>
          <a:off x="5737620" y="2885098"/>
          <a:ext cx="5915549" cy="3781866"/>
        </p:xfrm>
        <a:graphic>
          <a:graphicData uri="http://schemas.openxmlformats.org/drawingml/2006/table">
            <a:tbl>
              <a:tblPr firstRow="1" firstCol="1" bandRow="1">
                <a:tableStyleId>{5C22544A-7EE6-4342-B048-85BDC9FD1C3A}</a:tableStyleId>
              </a:tblPr>
              <a:tblGrid>
                <a:gridCol w="941862">
                  <a:extLst>
                    <a:ext uri="{9D8B030D-6E8A-4147-A177-3AD203B41FA5}">
                      <a16:colId xmlns:a16="http://schemas.microsoft.com/office/drawing/2014/main" val="395264469"/>
                    </a:ext>
                  </a:extLst>
                </a:gridCol>
                <a:gridCol w="4973687">
                  <a:extLst>
                    <a:ext uri="{9D8B030D-6E8A-4147-A177-3AD203B41FA5}">
                      <a16:colId xmlns:a16="http://schemas.microsoft.com/office/drawing/2014/main" val="1944471414"/>
                    </a:ext>
                  </a:extLst>
                </a:gridCol>
              </a:tblGrid>
              <a:tr h="1335444">
                <a:tc gridSpan="2">
                  <a:txBody>
                    <a:bodyPr/>
                    <a:lstStyle/>
                    <a:p>
                      <a:r>
                        <a:rPr lang="es-PE" sz="1800" b="1" u="sng" kern="1200" dirty="0">
                          <a:solidFill>
                            <a:schemeClr val="bg1">
                              <a:lumMod val="95000"/>
                              <a:lumOff val="5000"/>
                            </a:schemeClr>
                          </a:solidFill>
                          <a:effectLst/>
                          <a:latin typeface="+mn-lt"/>
                          <a:ea typeface="+mn-ea"/>
                          <a:cs typeface="+mn-cs"/>
                        </a:rPr>
                        <a:t>Título III : La Búsqueda de Pruebas y Restricción de Derechos (Artículos 202 al 241)</a:t>
                      </a:r>
                      <a:endParaRPr lang="es-PE" sz="1000" dirty="0">
                        <a:solidFill>
                          <a:schemeClr val="bg1">
                            <a:lumMod val="95000"/>
                            <a:lumOff val="5000"/>
                          </a:schemeClr>
                        </a:solidFill>
                        <a:effectLst/>
                        <a:latin typeface="Times New Roman" panose="02020603050405020304" pitchFamily="18" charset="0"/>
                      </a:endParaRPr>
                    </a:p>
                  </a:txBody>
                  <a:tcPr marL="30127" marR="30127" marT="30127" marB="30127"/>
                </a:tc>
                <a:tc hMerge="1">
                  <a:txBody>
                    <a:bodyPr/>
                    <a:lstStyle/>
                    <a:p>
                      <a:r>
                        <a:rPr lang="es-PE" sz="1800" b="1" u="sng"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Título III : La Búsqueda de Pruebas y Restricción de Derechos (Artículo 202 al 241)</a:t>
                      </a:r>
                      <a:endParaRPr lang="es-PE" sz="1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63100550"/>
                  </a:ext>
                </a:extLst>
              </a:tr>
              <a:tr h="558844">
                <a:tc rowSpan="4">
                  <a:txBody>
                    <a:bodyPr/>
                    <a:lstStyle/>
                    <a:p>
                      <a:r>
                        <a:rPr lang="es-PE" sz="1400" u="sng" dirty="0">
                          <a:solidFill>
                            <a:schemeClr val="bg1">
                              <a:lumMod val="95000"/>
                              <a:lumOff val="5000"/>
                            </a:schemeClr>
                          </a:solidFill>
                          <a:effectLst/>
                        </a:rPr>
                        <a:t>Capítulo VII</a:t>
                      </a:r>
                    </a:p>
                    <a:p>
                      <a:r>
                        <a:rPr lang="es-PE" sz="1400" dirty="0">
                          <a:solidFill>
                            <a:schemeClr val="bg1">
                              <a:lumMod val="95000"/>
                              <a:lumOff val="5000"/>
                            </a:schemeClr>
                          </a:solidFill>
                          <a:effectLst/>
                        </a:rPr>
                        <a:t> </a:t>
                      </a:r>
                    </a:p>
                    <a:p>
                      <a:r>
                        <a:rPr lang="es-PE" sz="1400" dirty="0">
                          <a:solidFill>
                            <a:schemeClr val="bg1">
                              <a:lumMod val="95000"/>
                              <a:lumOff val="5000"/>
                            </a:schemeClr>
                          </a:solidFill>
                          <a:effectLst/>
                        </a:rPr>
                        <a:t> </a:t>
                      </a:r>
                    </a:p>
                    <a:p>
                      <a:r>
                        <a:rPr lang="es-PE" sz="1400" dirty="0">
                          <a:solidFill>
                            <a:schemeClr val="bg1">
                              <a:lumMod val="95000"/>
                              <a:lumOff val="5000"/>
                            </a:schemeClr>
                          </a:solidFill>
                          <a:effectLst/>
                        </a:rPr>
                        <a:t> </a:t>
                      </a:r>
                      <a:endParaRPr lang="es-PE" sz="1400" dirty="0">
                        <a:solidFill>
                          <a:schemeClr val="bg1">
                            <a:lumMod val="95000"/>
                            <a:lumOff val="5000"/>
                          </a:schemeClr>
                        </a:solidFill>
                        <a:effectLst/>
                        <a:latin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El Control de Comunicaciones y Documentos Privados (Artículo 226 al 234)</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679113114"/>
                  </a:ext>
                </a:extLst>
              </a:tr>
              <a:tr h="660452">
                <a:tc vMerge="1">
                  <a:txBody>
                    <a:bodyPr/>
                    <a:lstStyle/>
                    <a:p>
                      <a:r>
                        <a:rPr lang="es-PE" sz="1400" dirty="0">
                          <a:solidFill>
                            <a:schemeClr val="tx1"/>
                          </a:solidFill>
                          <a:effectLst/>
                        </a:rPr>
                        <a:t> </a:t>
                      </a:r>
                      <a:endParaRPr lang="es-PE" sz="14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 : La Interceptación e Incautación Postal (Artículo 226 al 229)</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592289912"/>
                  </a:ext>
                </a:extLst>
              </a:tr>
              <a:tr h="660452">
                <a:tc vMerge="1">
                  <a:txBody>
                    <a:bodyPr/>
                    <a:lstStyle/>
                    <a:p>
                      <a:r>
                        <a:rPr lang="es-PE" sz="1400" dirty="0">
                          <a:solidFill>
                            <a:schemeClr val="tx1"/>
                          </a:solidFill>
                          <a:effectLst/>
                        </a:rPr>
                        <a:t> </a:t>
                      </a:r>
                      <a:endParaRPr lang="es-PE" sz="14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II : La Intervención de Comunicaciones y Telecomunicaciones (Artículo 230 al 231)</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25184226"/>
                  </a:ext>
                </a:extLst>
              </a:tr>
              <a:tr h="566674">
                <a:tc vMerge="1">
                  <a:txBody>
                    <a:bodyPr/>
                    <a:lstStyle/>
                    <a:p>
                      <a:r>
                        <a:rPr lang="es-PE" sz="1400" dirty="0">
                          <a:solidFill>
                            <a:schemeClr val="tx1"/>
                          </a:solidFill>
                          <a:effectLst/>
                        </a:rPr>
                        <a:t> </a:t>
                      </a:r>
                      <a:endParaRPr lang="es-PE" sz="14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Subcapítulo III : El Aseguramiento e Incautación de Documentos Privados (Artículo 232 al 234)</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227514640"/>
                  </a:ext>
                </a:extLst>
              </a:tr>
            </a:tbl>
          </a:graphicData>
        </a:graphic>
      </p:graphicFrame>
      <p:sp>
        <p:nvSpPr>
          <p:cNvPr id="16" name="Título 1">
            <a:extLst>
              <a:ext uri="{FF2B5EF4-FFF2-40B4-BE49-F238E27FC236}">
                <a16:creationId xmlns:a16="http://schemas.microsoft.com/office/drawing/2014/main" id="{A8647CF0-4F15-4938-94F9-7CAC89DD8D55}"/>
              </a:ext>
            </a:extLst>
          </p:cNvPr>
          <p:cNvSpPr txBox="1">
            <a:spLocks/>
          </p:cNvSpPr>
          <p:nvPr/>
        </p:nvSpPr>
        <p:spPr>
          <a:xfrm>
            <a:off x="667069" y="1204617"/>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3600" dirty="0"/>
              <a:t>BUSQUEDA, OBTENCIÓN y ASEGURAMIENTO DE LA PRUEBA</a:t>
            </a:r>
            <a:endParaRPr lang="es-PE" dirty="0"/>
          </a:p>
        </p:txBody>
      </p:sp>
    </p:spTree>
    <p:extLst>
      <p:ext uri="{BB962C8B-B14F-4D97-AF65-F5344CB8AC3E}">
        <p14:creationId xmlns:p14="http://schemas.microsoft.com/office/powerpoint/2010/main" val="406187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6" name="Título 3">
            <a:extLst>
              <a:ext uri="{FF2B5EF4-FFF2-40B4-BE49-F238E27FC236}">
                <a16:creationId xmlns:a16="http://schemas.microsoft.com/office/drawing/2014/main" id="{EB18413E-F77D-4286-B944-9A91CFCB2F42}"/>
              </a:ext>
            </a:extLst>
          </p:cNvPr>
          <p:cNvSpPr txBox="1">
            <a:spLocks/>
          </p:cNvSpPr>
          <p:nvPr/>
        </p:nvSpPr>
        <p:spPr>
          <a:xfrm>
            <a:off x="1743256" y="1918867"/>
            <a:ext cx="7657792" cy="1373070"/>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s-PE" sz="4400" dirty="0"/>
              <a:t>DERECHO A PROBAR</a:t>
            </a:r>
          </a:p>
        </p:txBody>
      </p:sp>
    </p:spTree>
    <p:extLst>
      <p:ext uri="{BB962C8B-B14F-4D97-AF65-F5344CB8AC3E}">
        <p14:creationId xmlns:p14="http://schemas.microsoft.com/office/powerpoint/2010/main" val="2022963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53817" y="2699366"/>
            <a:ext cx="3739278" cy="2661138"/>
          </a:xfrm>
        </p:spPr>
        <p:txBody>
          <a:bodyPr vert="horz" lIns="91440" tIns="45720" rIns="91440" bIns="45720" rtlCol="0" anchor="ctr">
            <a:normAutofit/>
          </a:bodyPr>
          <a:lstStyle/>
          <a:p>
            <a:pPr algn="ctr"/>
            <a:r>
              <a:rPr lang="en-US" sz="5400" dirty="0">
                <a:solidFill>
                  <a:schemeClr val="bg1"/>
                </a:solidFill>
              </a:rPr>
              <a:t>Código </a:t>
            </a:r>
            <a:r>
              <a:rPr lang="en-US" sz="5400" dirty="0" err="1">
                <a:solidFill>
                  <a:schemeClr val="bg1"/>
                </a:solidFill>
              </a:rPr>
              <a:t>Procesal</a:t>
            </a:r>
            <a:r>
              <a:rPr lang="en-US" sz="5400" dirty="0">
                <a:solidFill>
                  <a:schemeClr val="bg1"/>
                </a:solidFill>
              </a:rPr>
              <a:t> Penal</a:t>
            </a:r>
          </a:p>
        </p:txBody>
      </p:sp>
      <p:graphicFrame>
        <p:nvGraphicFramePr>
          <p:cNvPr id="4" name="Tabla 3">
            <a:extLst>
              <a:ext uri="{FF2B5EF4-FFF2-40B4-BE49-F238E27FC236}">
                <a16:creationId xmlns:a16="http://schemas.microsoft.com/office/drawing/2014/main" id="{F8E9C281-4F04-428F-B2B4-89686579F3E1}"/>
              </a:ext>
            </a:extLst>
          </p:cNvPr>
          <p:cNvGraphicFramePr>
            <a:graphicFrameLocks noGrp="1"/>
          </p:cNvGraphicFramePr>
          <p:nvPr>
            <p:extLst>
              <p:ext uri="{D42A27DB-BD31-4B8C-83A1-F6EECF244321}">
                <p14:modId xmlns:p14="http://schemas.microsoft.com/office/powerpoint/2010/main" val="1466400031"/>
              </p:ext>
            </p:extLst>
          </p:nvPr>
        </p:nvGraphicFramePr>
        <p:xfrm>
          <a:off x="5738436" y="3435574"/>
          <a:ext cx="5915549" cy="2554740"/>
        </p:xfrm>
        <a:graphic>
          <a:graphicData uri="http://schemas.openxmlformats.org/drawingml/2006/table">
            <a:tbl>
              <a:tblPr firstRow="1" firstCol="1" bandRow="1">
                <a:tableStyleId>{5C22544A-7EE6-4342-B048-85BDC9FD1C3A}</a:tableStyleId>
              </a:tblPr>
              <a:tblGrid>
                <a:gridCol w="941862">
                  <a:extLst>
                    <a:ext uri="{9D8B030D-6E8A-4147-A177-3AD203B41FA5}">
                      <a16:colId xmlns:a16="http://schemas.microsoft.com/office/drawing/2014/main" val="395264469"/>
                    </a:ext>
                  </a:extLst>
                </a:gridCol>
                <a:gridCol w="4973687">
                  <a:extLst>
                    <a:ext uri="{9D8B030D-6E8A-4147-A177-3AD203B41FA5}">
                      <a16:colId xmlns:a16="http://schemas.microsoft.com/office/drawing/2014/main" val="1944471414"/>
                    </a:ext>
                  </a:extLst>
                </a:gridCol>
              </a:tblGrid>
              <a:tr h="1335444">
                <a:tc gridSpan="2">
                  <a:txBody>
                    <a:bodyPr/>
                    <a:lstStyle/>
                    <a:p>
                      <a:r>
                        <a:rPr lang="es-PE" sz="1800" b="1" u="sng" kern="1200" dirty="0">
                          <a:solidFill>
                            <a:schemeClr val="bg1">
                              <a:lumMod val="95000"/>
                              <a:lumOff val="5000"/>
                            </a:schemeClr>
                          </a:solidFill>
                          <a:effectLst/>
                          <a:latin typeface="+mn-lt"/>
                          <a:ea typeface="+mn-ea"/>
                          <a:cs typeface="+mn-cs"/>
                        </a:rPr>
                        <a:t>Título III : La Búsqueda de Pruebas y Restricción de Derechos (Artículos 202 al 241)</a:t>
                      </a:r>
                      <a:endParaRPr lang="es-PE" sz="1000" dirty="0">
                        <a:solidFill>
                          <a:schemeClr val="bg1">
                            <a:lumMod val="95000"/>
                            <a:lumOff val="5000"/>
                          </a:schemeClr>
                        </a:solidFill>
                        <a:effectLst/>
                        <a:latin typeface="Times New Roman" panose="02020603050405020304" pitchFamily="18" charset="0"/>
                      </a:endParaRPr>
                    </a:p>
                  </a:txBody>
                  <a:tcPr marL="30127" marR="30127" marT="30127" marB="30127"/>
                </a:tc>
                <a:tc hMerge="1">
                  <a:txBody>
                    <a:bodyPr/>
                    <a:lstStyle/>
                    <a:p>
                      <a:r>
                        <a:rPr lang="es-PE" sz="1800" b="1" u="sng"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Título III : La Búsqueda de Pruebas y Restricción de Derechos (Artículo 202 al 241)</a:t>
                      </a:r>
                      <a:endParaRPr lang="es-PE" sz="1000" dirty="0">
                        <a:solidFill>
                          <a:schemeClr val="tx1"/>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063100550"/>
                  </a:ext>
                </a:extLst>
              </a:tr>
              <a:tr h="558844">
                <a:tc>
                  <a:txBody>
                    <a:bodyPr/>
                    <a:lstStyle/>
                    <a:p>
                      <a:r>
                        <a:rPr lang="es-PE" sz="1400" u="none" dirty="0">
                          <a:solidFill>
                            <a:schemeClr val="bg1">
                              <a:lumMod val="95000"/>
                              <a:lumOff val="5000"/>
                            </a:schemeClr>
                          </a:solidFill>
                          <a:effectLst/>
                        </a:rPr>
                        <a:t>Capítulo VIII</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El Levantamiento del Secreto Bancario y de la Reserva Tributaria (Artículo 235 al 236)</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2679113114"/>
                  </a:ext>
                </a:extLst>
              </a:tr>
              <a:tr h="660452">
                <a:tc>
                  <a:txBody>
                    <a:bodyPr/>
                    <a:lstStyle/>
                    <a:p>
                      <a:r>
                        <a:rPr lang="es-PE" sz="1400" u="none" dirty="0">
                          <a:solidFill>
                            <a:schemeClr val="bg1">
                              <a:lumMod val="95000"/>
                              <a:lumOff val="5000"/>
                            </a:schemeClr>
                          </a:solidFill>
                          <a:effectLst/>
                        </a:rPr>
                        <a:t>Capítulo X</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tc>
                  <a:txBody>
                    <a:bodyPr/>
                    <a:lstStyle/>
                    <a:p>
                      <a:r>
                        <a:rPr lang="es-PE" sz="1400" u="none" dirty="0">
                          <a:solidFill>
                            <a:schemeClr val="bg1">
                              <a:lumMod val="95000"/>
                              <a:lumOff val="5000"/>
                            </a:schemeClr>
                          </a:solidFill>
                          <a:effectLst/>
                        </a:rPr>
                        <a:t>La Clausura o Vigilancia de Locales e Inmovilización (Artículo 237 al 241)</a:t>
                      </a:r>
                      <a:endParaRPr lang="es-PE" sz="1400" u="none" dirty="0">
                        <a:solidFill>
                          <a:schemeClr val="bg1">
                            <a:lumMod val="95000"/>
                            <a:lumOff val="5000"/>
                          </a:schemeClr>
                        </a:solidFill>
                        <a:effectLst/>
                        <a:latin typeface="Times New Roman" panose="02020603050405020304" pitchFamily="18" charset="0"/>
                        <a:ea typeface="Times New Roman" panose="02020603050405020304" pitchFamily="18" charset="0"/>
                      </a:endParaRPr>
                    </a:p>
                  </a:txBody>
                  <a:tcPr marL="30127" marR="30127" marT="30127" marB="30127"/>
                </a:tc>
                <a:extLst>
                  <a:ext uri="{0D108BD9-81ED-4DB2-BD59-A6C34878D82A}">
                    <a16:rowId xmlns:a16="http://schemas.microsoft.com/office/drawing/2014/main" val="592289912"/>
                  </a:ext>
                </a:extLst>
              </a:tr>
            </a:tbl>
          </a:graphicData>
        </a:graphic>
      </p:graphicFrame>
      <p:sp>
        <p:nvSpPr>
          <p:cNvPr id="16" name="Título 1">
            <a:extLst>
              <a:ext uri="{FF2B5EF4-FFF2-40B4-BE49-F238E27FC236}">
                <a16:creationId xmlns:a16="http://schemas.microsoft.com/office/drawing/2014/main" id="{259DDF55-4122-46FF-8386-32440A7CCEC6}"/>
              </a:ext>
            </a:extLst>
          </p:cNvPr>
          <p:cNvSpPr txBox="1">
            <a:spLocks/>
          </p:cNvSpPr>
          <p:nvPr/>
        </p:nvSpPr>
        <p:spPr>
          <a:xfrm>
            <a:off x="653816" y="1389332"/>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s-PE" sz="3600" dirty="0"/>
              <a:t>BUSQUEDA, OBTENCIÓN y ASEGURAMIENTO DE LA PRUEBA</a:t>
            </a:r>
            <a:endParaRPr lang="es-PE" dirty="0"/>
          </a:p>
        </p:txBody>
      </p:sp>
    </p:spTree>
    <p:extLst>
      <p:ext uri="{BB962C8B-B14F-4D97-AF65-F5344CB8AC3E}">
        <p14:creationId xmlns:p14="http://schemas.microsoft.com/office/powerpoint/2010/main" val="418124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2" name="Título 3">
            <a:extLst>
              <a:ext uri="{FF2B5EF4-FFF2-40B4-BE49-F238E27FC236}">
                <a16:creationId xmlns:a16="http://schemas.microsoft.com/office/drawing/2014/main" id="{5EA9A69E-8AA5-442B-A381-BE4EFC7EC06D}"/>
              </a:ext>
            </a:extLst>
          </p:cNvPr>
          <p:cNvSpPr>
            <a:spLocks noGrp="1"/>
          </p:cNvSpPr>
          <p:nvPr>
            <p:ph type="title"/>
          </p:nvPr>
        </p:nvSpPr>
        <p:spPr>
          <a:xfrm>
            <a:off x="876504" y="2458222"/>
            <a:ext cx="9613900" cy="1090613"/>
          </a:xfrm>
        </p:spPr>
        <p:txBody>
          <a:bodyPr vert="horz" lIns="91440" tIns="45720" rIns="91440" bIns="45720" rtlCol="0" anchor="b">
            <a:normAutofit/>
          </a:bodyPr>
          <a:lstStyle/>
          <a:p>
            <a:pPr algn="ctr"/>
            <a:r>
              <a:rPr lang="es-PE" sz="4400" dirty="0"/>
              <a:t>Prueba Anticipada</a:t>
            </a:r>
          </a:p>
        </p:txBody>
      </p:sp>
    </p:spTree>
    <p:extLst>
      <p:ext uri="{BB962C8B-B14F-4D97-AF65-F5344CB8AC3E}">
        <p14:creationId xmlns:p14="http://schemas.microsoft.com/office/powerpoint/2010/main" val="513133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10">
            <a:extLst>
              <a:ext uri="{FF2B5EF4-FFF2-40B4-BE49-F238E27FC236}">
                <a16:creationId xmlns:a16="http://schemas.microsoft.com/office/drawing/2014/main" id="{6E8EAA58-F4CF-46BE-ACC9-09958D856295}"/>
              </a:ext>
            </a:extLst>
          </p:cNvPr>
          <p:cNvGraphicFramePr>
            <a:graphicFrameLocks/>
          </p:cNvGraphicFramePr>
          <p:nvPr>
            <p:extLst>
              <p:ext uri="{D42A27DB-BD31-4B8C-83A1-F6EECF244321}">
                <p14:modId xmlns:p14="http://schemas.microsoft.com/office/powerpoint/2010/main" val="169322910"/>
              </p:ext>
            </p:extLst>
          </p:nvPr>
        </p:nvGraphicFramePr>
        <p:xfrm>
          <a:off x="268744" y="3960698"/>
          <a:ext cx="10802531" cy="605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F8DF4F1B-52CD-465E-82B8-D2BD82CB84BE}"/>
              </a:ext>
            </a:extLst>
          </p:cNvPr>
          <p:cNvSpPr txBox="1"/>
          <p:nvPr/>
        </p:nvSpPr>
        <p:spPr>
          <a:xfrm>
            <a:off x="564339" y="1209642"/>
            <a:ext cx="10860259" cy="523220"/>
          </a:xfrm>
          <a:prstGeom prst="rect">
            <a:avLst/>
          </a:prstGeom>
          <a:noFill/>
        </p:spPr>
        <p:txBody>
          <a:bodyPr wrap="square" rtlCol="0">
            <a:spAutoFit/>
          </a:bodyPr>
          <a:lstStyle/>
          <a:p>
            <a:pPr algn="ctr"/>
            <a:r>
              <a:rPr lang="es-PE" sz="2800" b="1" dirty="0"/>
              <a:t>DERECHO A PROBAR</a:t>
            </a:r>
          </a:p>
        </p:txBody>
      </p:sp>
      <p:sp>
        <p:nvSpPr>
          <p:cNvPr id="9" name="Cerrar llave 8">
            <a:extLst>
              <a:ext uri="{FF2B5EF4-FFF2-40B4-BE49-F238E27FC236}">
                <a16:creationId xmlns:a16="http://schemas.microsoft.com/office/drawing/2014/main" id="{02E22FAF-FE8E-46CF-A480-3855B34FC829}"/>
              </a:ext>
            </a:extLst>
          </p:cNvPr>
          <p:cNvSpPr/>
          <p:nvPr/>
        </p:nvSpPr>
        <p:spPr>
          <a:xfrm rot="5400000" flipH="1">
            <a:off x="1902280" y="1678885"/>
            <a:ext cx="523220" cy="3790292"/>
          </a:xfrm>
          <a:prstGeom prst="rightBrace">
            <a:avLst>
              <a:gd name="adj1" fmla="val 8333"/>
              <a:gd name="adj2" fmla="val 5016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0" name="CuadroTexto 9">
            <a:extLst>
              <a:ext uri="{FF2B5EF4-FFF2-40B4-BE49-F238E27FC236}">
                <a16:creationId xmlns:a16="http://schemas.microsoft.com/office/drawing/2014/main" id="{29FF64BC-C465-472A-9787-805F630B1174}"/>
              </a:ext>
            </a:extLst>
          </p:cNvPr>
          <p:cNvSpPr txBox="1"/>
          <p:nvPr/>
        </p:nvSpPr>
        <p:spPr>
          <a:xfrm>
            <a:off x="795671" y="1980307"/>
            <a:ext cx="2484104" cy="1046440"/>
          </a:xfrm>
          <a:prstGeom prst="rect">
            <a:avLst/>
          </a:prstGeom>
          <a:noFill/>
        </p:spPr>
        <p:txBody>
          <a:bodyPr wrap="square" rtlCol="0">
            <a:spAutoFit/>
          </a:bodyPr>
          <a:lstStyle/>
          <a:p>
            <a:pPr algn="ctr"/>
            <a:r>
              <a:rPr lang="es-PE" sz="1600" b="1" dirty="0">
                <a:solidFill>
                  <a:schemeClr val="bg1"/>
                </a:solidFill>
                <a:latin typeface="Trebuchet MS (Cuerpo)"/>
              </a:rPr>
              <a:t>BUSQUEDA Y ASEGURDAMIENTO DE LA PRUEBA</a:t>
            </a:r>
          </a:p>
          <a:p>
            <a:pPr algn="just"/>
            <a:endParaRPr lang="es-PE" sz="1400" dirty="0">
              <a:solidFill>
                <a:schemeClr val="bg1"/>
              </a:solidFill>
            </a:endParaRPr>
          </a:p>
        </p:txBody>
      </p:sp>
      <p:sp>
        <p:nvSpPr>
          <p:cNvPr id="11" name="Cerrar llave 10">
            <a:extLst>
              <a:ext uri="{FF2B5EF4-FFF2-40B4-BE49-F238E27FC236}">
                <a16:creationId xmlns:a16="http://schemas.microsoft.com/office/drawing/2014/main" id="{A3FE7333-616D-422A-AD9D-5C5766E5F835}"/>
              </a:ext>
            </a:extLst>
          </p:cNvPr>
          <p:cNvSpPr/>
          <p:nvPr/>
        </p:nvSpPr>
        <p:spPr>
          <a:xfrm rot="5400000" flipH="1">
            <a:off x="8914513" y="1689553"/>
            <a:ext cx="523220" cy="3790291"/>
          </a:xfrm>
          <a:prstGeom prst="rightBrace">
            <a:avLst>
              <a:gd name="adj1" fmla="val 8333"/>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3" name="CuadroTexto 12">
            <a:extLst>
              <a:ext uri="{FF2B5EF4-FFF2-40B4-BE49-F238E27FC236}">
                <a16:creationId xmlns:a16="http://schemas.microsoft.com/office/drawing/2014/main" id="{97853147-E8BE-4249-827A-FC4C745FD1CB}"/>
              </a:ext>
            </a:extLst>
          </p:cNvPr>
          <p:cNvSpPr txBox="1"/>
          <p:nvPr/>
        </p:nvSpPr>
        <p:spPr>
          <a:xfrm>
            <a:off x="7146520" y="2071417"/>
            <a:ext cx="3790293" cy="523220"/>
          </a:xfrm>
          <a:prstGeom prst="rect">
            <a:avLst/>
          </a:prstGeom>
          <a:noFill/>
        </p:spPr>
        <p:txBody>
          <a:bodyPr wrap="square" rtlCol="0">
            <a:spAutoFit/>
          </a:bodyPr>
          <a:lstStyle/>
          <a:p>
            <a:pPr algn="ctr"/>
            <a:r>
              <a:rPr lang="es-PE" sz="1400" b="1" dirty="0">
                <a:solidFill>
                  <a:schemeClr val="bg1"/>
                </a:solidFill>
              </a:rPr>
              <a:t>ACTUACIÓN, VALORACIÓN y MOTIVACIÓN</a:t>
            </a:r>
          </a:p>
          <a:p>
            <a:pPr algn="just"/>
            <a:endParaRPr lang="es-PE" sz="1400" dirty="0">
              <a:solidFill>
                <a:schemeClr val="bg1"/>
              </a:solidFill>
            </a:endParaRPr>
          </a:p>
        </p:txBody>
      </p:sp>
      <p:sp>
        <p:nvSpPr>
          <p:cNvPr id="19" name="Cerrar llave 18">
            <a:extLst>
              <a:ext uri="{FF2B5EF4-FFF2-40B4-BE49-F238E27FC236}">
                <a16:creationId xmlns:a16="http://schemas.microsoft.com/office/drawing/2014/main" id="{07B4201B-E99C-403A-B27F-15702A18C4FD}"/>
              </a:ext>
            </a:extLst>
          </p:cNvPr>
          <p:cNvSpPr/>
          <p:nvPr/>
        </p:nvSpPr>
        <p:spPr>
          <a:xfrm rot="5400000" flipH="1">
            <a:off x="5408397" y="2097519"/>
            <a:ext cx="523220" cy="2953025"/>
          </a:xfrm>
          <a:prstGeom prst="rightBrace">
            <a:avLst>
              <a:gd name="adj1" fmla="val 256115"/>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20" name="CuadroTexto 19">
            <a:extLst>
              <a:ext uri="{FF2B5EF4-FFF2-40B4-BE49-F238E27FC236}">
                <a16:creationId xmlns:a16="http://schemas.microsoft.com/office/drawing/2014/main" id="{B2C869F4-D084-4AA2-92C4-A6A3BC77093B}"/>
              </a:ext>
            </a:extLst>
          </p:cNvPr>
          <p:cNvSpPr txBox="1"/>
          <p:nvPr/>
        </p:nvSpPr>
        <p:spPr>
          <a:xfrm>
            <a:off x="4059036" y="2068685"/>
            <a:ext cx="3171758" cy="1384995"/>
          </a:xfrm>
          <a:prstGeom prst="rect">
            <a:avLst/>
          </a:prstGeom>
          <a:noFill/>
        </p:spPr>
        <p:txBody>
          <a:bodyPr wrap="square" rtlCol="0">
            <a:spAutoFit/>
          </a:bodyPr>
          <a:lstStyle/>
          <a:p>
            <a:pPr algn="ctr"/>
            <a:r>
              <a:rPr lang="es-PE" sz="1400" b="1" dirty="0">
                <a:solidFill>
                  <a:schemeClr val="bg1"/>
                </a:solidFill>
              </a:rPr>
              <a:t>OFRECIMIENTO y ADMISIÓN DE LA PRUEBA</a:t>
            </a:r>
          </a:p>
          <a:p>
            <a:pPr algn="just"/>
            <a:endParaRPr lang="es-PE" sz="1400" b="1" dirty="0">
              <a:solidFill>
                <a:schemeClr val="bg1"/>
              </a:solidFill>
            </a:endParaRPr>
          </a:p>
          <a:p>
            <a:pPr algn="just"/>
            <a:r>
              <a:rPr lang="es-PE" sz="1400" b="1" dirty="0">
                <a:solidFill>
                  <a:schemeClr val="bg1"/>
                </a:solidFill>
              </a:rPr>
              <a:t>Pertinencia, conducencia y/o utilidad de los medios de Prueba</a:t>
            </a:r>
          </a:p>
          <a:p>
            <a:pPr algn="just"/>
            <a:endParaRPr lang="es-PE" sz="1400" dirty="0">
              <a:solidFill>
                <a:schemeClr val="bg1"/>
              </a:solidFill>
            </a:endParaRPr>
          </a:p>
        </p:txBody>
      </p:sp>
      <p:sp>
        <p:nvSpPr>
          <p:cNvPr id="12" name="Cerrar llave 11">
            <a:extLst>
              <a:ext uri="{FF2B5EF4-FFF2-40B4-BE49-F238E27FC236}">
                <a16:creationId xmlns:a16="http://schemas.microsoft.com/office/drawing/2014/main" id="{090866CE-5005-464F-8CFC-FC3EF2DE2366}"/>
              </a:ext>
            </a:extLst>
          </p:cNvPr>
          <p:cNvSpPr/>
          <p:nvPr/>
        </p:nvSpPr>
        <p:spPr>
          <a:xfrm rot="16200000" flipH="1">
            <a:off x="3513252" y="1753693"/>
            <a:ext cx="523220" cy="7012231"/>
          </a:xfrm>
          <a:prstGeom prst="rightBrace">
            <a:avLst>
              <a:gd name="adj1" fmla="val 8333"/>
              <a:gd name="adj2" fmla="val 5016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4" name="CuadroTexto 13">
            <a:extLst>
              <a:ext uri="{FF2B5EF4-FFF2-40B4-BE49-F238E27FC236}">
                <a16:creationId xmlns:a16="http://schemas.microsoft.com/office/drawing/2014/main" id="{A29F3B4D-0FA6-4B5C-8C85-AB7B5C605B70}"/>
              </a:ext>
            </a:extLst>
          </p:cNvPr>
          <p:cNvSpPr txBox="1"/>
          <p:nvPr/>
        </p:nvSpPr>
        <p:spPr>
          <a:xfrm>
            <a:off x="429577" y="5498034"/>
            <a:ext cx="6477660" cy="1384995"/>
          </a:xfrm>
          <a:prstGeom prst="rect">
            <a:avLst/>
          </a:prstGeom>
          <a:noFill/>
        </p:spPr>
        <p:txBody>
          <a:bodyPr wrap="square" rtlCol="0">
            <a:spAutoFit/>
          </a:bodyPr>
          <a:lstStyle/>
          <a:p>
            <a:pPr algn="ctr"/>
            <a:r>
              <a:rPr lang="es-PE" sz="1400" b="1" dirty="0"/>
              <a:t>PRUEBA ANTICIPADA</a:t>
            </a:r>
          </a:p>
          <a:p>
            <a:pPr algn="just"/>
            <a:endParaRPr lang="es-PE" sz="1400" b="1" dirty="0"/>
          </a:p>
          <a:p>
            <a:pPr algn="just"/>
            <a:r>
              <a:rPr lang="es-PE" sz="1400" b="1" dirty="0"/>
              <a:t>Actuación de la Prueba Anticipada – Pertinencia, conducencia y/o utilidad de la prueba anticipada.</a:t>
            </a:r>
          </a:p>
          <a:p>
            <a:pPr algn="just"/>
            <a:endParaRPr lang="es-PE" sz="1400" b="1" dirty="0"/>
          </a:p>
          <a:p>
            <a:pPr algn="just"/>
            <a:endParaRPr lang="es-PE" sz="1400" dirty="0"/>
          </a:p>
        </p:txBody>
      </p:sp>
      <p:sp>
        <p:nvSpPr>
          <p:cNvPr id="15" name="Cerrar llave 14">
            <a:extLst>
              <a:ext uri="{FF2B5EF4-FFF2-40B4-BE49-F238E27FC236}">
                <a16:creationId xmlns:a16="http://schemas.microsoft.com/office/drawing/2014/main" id="{0CCDBD31-6AAA-4237-9C9A-FF0982755823}"/>
              </a:ext>
            </a:extLst>
          </p:cNvPr>
          <p:cNvSpPr/>
          <p:nvPr/>
        </p:nvSpPr>
        <p:spPr>
          <a:xfrm rot="16200000" flipH="1">
            <a:off x="8914514" y="3364664"/>
            <a:ext cx="523220" cy="3790291"/>
          </a:xfrm>
          <a:prstGeom prst="rightBrace">
            <a:avLst>
              <a:gd name="adj1" fmla="val 8333"/>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6" name="CuadroTexto 15">
            <a:extLst>
              <a:ext uri="{FF2B5EF4-FFF2-40B4-BE49-F238E27FC236}">
                <a16:creationId xmlns:a16="http://schemas.microsoft.com/office/drawing/2014/main" id="{BD8BC4A1-42E5-4FDF-81BC-8E3546C7BEB7}"/>
              </a:ext>
            </a:extLst>
          </p:cNvPr>
          <p:cNvSpPr txBox="1"/>
          <p:nvPr/>
        </p:nvSpPr>
        <p:spPr>
          <a:xfrm>
            <a:off x="7361393" y="5661439"/>
            <a:ext cx="3790293" cy="523220"/>
          </a:xfrm>
          <a:prstGeom prst="rect">
            <a:avLst/>
          </a:prstGeom>
          <a:noFill/>
        </p:spPr>
        <p:txBody>
          <a:bodyPr wrap="square" rtlCol="0">
            <a:spAutoFit/>
          </a:bodyPr>
          <a:lstStyle/>
          <a:p>
            <a:pPr algn="ctr"/>
            <a:r>
              <a:rPr lang="es-PE" sz="1400" b="1" dirty="0">
                <a:solidFill>
                  <a:schemeClr val="bg1"/>
                </a:solidFill>
              </a:rPr>
              <a:t>VALORACIÓN y MOTIVACIÓN DE LA PRUEBA ANTICIPADA</a:t>
            </a:r>
          </a:p>
        </p:txBody>
      </p:sp>
    </p:spTree>
    <p:extLst>
      <p:ext uri="{BB962C8B-B14F-4D97-AF65-F5344CB8AC3E}">
        <p14:creationId xmlns:p14="http://schemas.microsoft.com/office/powerpoint/2010/main" val="174109951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animBg="1"/>
      <p:bldP spid="10" grpId="0"/>
      <p:bldP spid="11" grpId="0" animBg="1"/>
      <p:bldP spid="13" grpId="0"/>
      <p:bldP spid="19" grpId="0" animBg="1"/>
      <p:bldP spid="20" grpId="0"/>
      <p:bldP spid="12" grpId="0" animBg="1"/>
      <p:bldP spid="14" grpId="0"/>
      <p:bldP spid="15" grpId="0" animBg="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Anticipada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6488118" cy="4278094"/>
          </a:xfrm>
          <a:prstGeom prst="rect">
            <a:avLst/>
          </a:prstGeom>
          <a:noFill/>
        </p:spPr>
        <p:txBody>
          <a:bodyPr wrap="square">
            <a:spAutoFit/>
          </a:bodyPr>
          <a:lstStyle/>
          <a:p>
            <a:pPr algn="just"/>
            <a:endParaRPr lang="es-PE" sz="2800" dirty="0">
              <a:solidFill>
                <a:schemeClr val="bg1"/>
              </a:solidFill>
              <a:latin typeface="Arial" panose="020B0604020202020204" pitchFamily="34" charset="0"/>
              <a:ea typeface="Times New Roman" panose="02020603050405020304" pitchFamily="18" charset="0"/>
            </a:endParaRPr>
          </a:p>
          <a:p>
            <a:pPr marL="457200" indent="-457200" algn="just">
              <a:buFontTx/>
              <a:buChar char="-"/>
            </a:pPr>
            <a:r>
              <a:rPr lang="es-PE" sz="2800" dirty="0">
                <a:solidFill>
                  <a:schemeClr val="bg1"/>
                </a:solidFill>
                <a:latin typeface="Arial" panose="020B0604020202020204" pitchFamily="34" charset="0"/>
                <a:ea typeface="Times New Roman" panose="02020603050405020304" pitchFamily="18" charset="0"/>
              </a:rPr>
              <a:t>Supuestos de Prueba Anticipada (</a:t>
            </a:r>
            <a:r>
              <a:rPr lang="es-MX" sz="2800" dirty="0">
                <a:solidFill>
                  <a:schemeClr val="bg1"/>
                </a:solidFill>
                <a:latin typeface="Arial" panose="020B0604020202020204" pitchFamily="34" charset="0"/>
                <a:ea typeface="Times New Roman" panose="02020603050405020304" pitchFamily="18" charset="0"/>
              </a:rPr>
              <a:t>242° del CPP)</a:t>
            </a:r>
          </a:p>
          <a:p>
            <a:pPr algn="just"/>
            <a:endParaRPr lang="es-MX" sz="2800" dirty="0">
              <a:solidFill>
                <a:schemeClr val="bg1"/>
              </a:solidFill>
              <a:latin typeface="Arial" panose="020B0604020202020204" pitchFamily="34" charset="0"/>
              <a:ea typeface="Times New Roman" panose="02020603050405020304" pitchFamily="18" charset="0"/>
            </a:endParaRPr>
          </a:p>
          <a:p>
            <a:pPr marL="514350" indent="-514350" algn="just">
              <a:buAutoNum type="alphaLcParenR"/>
            </a:pPr>
            <a:r>
              <a:rPr lang="es-MX" sz="2000" dirty="0">
                <a:solidFill>
                  <a:schemeClr val="bg1"/>
                </a:solidFill>
                <a:latin typeface="Arial" panose="020B0604020202020204" pitchFamily="34" charset="0"/>
                <a:ea typeface="Times New Roman" panose="02020603050405020304" pitchFamily="18" charset="0"/>
              </a:rPr>
              <a:t>Testimoniales y exámenes de peritos</a:t>
            </a:r>
          </a:p>
          <a:p>
            <a:pPr marL="514350" indent="-514350" algn="just">
              <a:buAutoNum type="alphaLcParenR"/>
            </a:pPr>
            <a:r>
              <a:rPr lang="es-MX" sz="2000" dirty="0">
                <a:solidFill>
                  <a:schemeClr val="bg1"/>
                </a:solidFill>
                <a:latin typeface="Arial" panose="020B0604020202020204" pitchFamily="34" charset="0"/>
                <a:ea typeface="Times New Roman" panose="02020603050405020304" pitchFamily="18" charset="0"/>
              </a:rPr>
              <a:t>Careo de personas</a:t>
            </a:r>
          </a:p>
          <a:p>
            <a:pPr marL="514350" indent="-514350" algn="just">
              <a:buAutoNum type="alphaLcParenR"/>
            </a:pPr>
            <a:r>
              <a:rPr lang="es-MX" sz="2000" dirty="0">
                <a:solidFill>
                  <a:schemeClr val="bg1"/>
                </a:solidFill>
                <a:latin typeface="Arial" panose="020B0604020202020204" pitchFamily="34" charset="0"/>
                <a:ea typeface="Times New Roman" panose="02020603050405020304" pitchFamily="18" charset="0"/>
              </a:rPr>
              <a:t>Reconocimientos, inspecciones y reproducciones</a:t>
            </a:r>
          </a:p>
          <a:p>
            <a:pPr marL="514350" indent="-514350" algn="just">
              <a:buAutoNum type="alphaLcParenR"/>
            </a:pPr>
            <a:r>
              <a:rPr lang="es-MX" sz="2000" dirty="0">
                <a:solidFill>
                  <a:schemeClr val="bg1"/>
                </a:solidFill>
                <a:latin typeface="Arial" panose="020B0604020202020204" pitchFamily="34" charset="0"/>
                <a:ea typeface="Times New Roman" panose="02020603050405020304" pitchFamily="18" charset="0"/>
              </a:rPr>
              <a:t>Declaración de niños, niñas y adolescentes en calidad de agraviados (delitos Contra La Libertad)</a:t>
            </a:r>
          </a:p>
          <a:p>
            <a:pPr marL="514350" indent="-514350" algn="just">
              <a:buAutoNum type="alphaLcParenR"/>
            </a:pPr>
            <a:r>
              <a:rPr lang="es-MX" sz="2000" dirty="0">
                <a:solidFill>
                  <a:schemeClr val="bg1"/>
                </a:solidFill>
                <a:latin typeface="Arial" panose="020B0604020202020204" pitchFamily="34" charset="0"/>
                <a:ea typeface="Times New Roman" panose="02020603050405020304" pitchFamily="18" charset="0"/>
              </a:rPr>
              <a:t>Declaraciones testimoniales de peritos en casos de Crimen Organizado y en delitos Contra la Administración Pública</a:t>
            </a:r>
            <a:endParaRPr lang="es-PE" sz="2000" dirty="0">
              <a:solidFill>
                <a:schemeClr val="bg1"/>
              </a:solidFill>
              <a:latin typeface="Arial" panose="020B0604020202020204" pitchFamily="34" charset="0"/>
              <a:ea typeface="Times New Roman" panose="02020603050405020304" pitchFamily="18" charset="0"/>
            </a:endParaRPr>
          </a:p>
        </p:txBody>
      </p:sp>
      <p:sp>
        <p:nvSpPr>
          <p:cNvPr id="6" name="CuadroTexto 5">
            <a:extLst>
              <a:ext uri="{FF2B5EF4-FFF2-40B4-BE49-F238E27FC236}">
                <a16:creationId xmlns:a16="http://schemas.microsoft.com/office/drawing/2014/main" id="{4A780129-C909-4AAD-B5A4-776436677D3B}"/>
              </a:ext>
            </a:extLst>
          </p:cNvPr>
          <p:cNvSpPr txBox="1"/>
          <p:nvPr/>
        </p:nvSpPr>
        <p:spPr>
          <a:xfrm>
            <a:off x="7832978" y="3155533"/>
            <a:ext cx="4066512" cy="3170099"/>
          </a:xfrm>
          <a:prstGeom prst="rect">
            <a:avLst/>
          </a:prstGeom>
          <a:noFill/>
        </p:spPr>
        <p:txBody>
          <a:bodyPr wrap="square">
            <a:spAutoFit/>
          </a:bodyPr>
          <a:lstStyle/>
          <a:p>
            <a:pPr algn="just"/>
            <a:r>
              <a:rPr lang="es-MX" sz="2000" dirty="0">
                <a:solidFill>
                  <a:schemeClr val="bg1"/>
                </a:solidFill>
                <a:latin typeface="Arial" panose="020B0604020202020204" pitchFamily="34" charset="0"/>
                <a:ea typeface="Times New Roman" panose="02020603050405020304" pitchFamily="18" charset="0"/>
              </a:rPr>
              <a:t>Situaciones de urgencia que adviertan que dichas actuaciones no podrán realizarse en juicio; situaciones impostergables que no podrán reproducirse luego,</a:t>
            </a:r>
          </a:p>
          <a:p>
            <a:pPr algn="just"/>
            <a:endParaRPr lang="es-MX" sz="2000" dirty="0">
              <a:solidFill>
                <a:schemeClr val="bg1"/>
              </a:solidFill>
              <a:latin typeface="Arial" panose="020B0604020202020204" pitchFamily="34" charset="0"/>
              <a:ea typeface="Times New Roman" panose="02020603050405020304" pitchFamily="18" charset="0"/>
            </a:endParaRPr>
          </a:p>
          <a:p>
            <a:pPr algn="just"/>
            <a:r>
              <a:rPr lang="es-MX" sz="2000" dirty="0">
                <a:solidFill>
                  <a:schemeClr val="bg1"/>
                </a:solidFill>
                <a:latin typeface="Arial" panose="020B0604020202020204" pitchFamily="34" charset="0"/>
                <a:ea typeface="Times New Roman" panose="02020603050405020304" pitchFamily="18" charset="0"/>
              </a:rPr>
              <a:t>Situaciones especiales destinadas a evitar la revictimización de niños, niñas y adolescentes.</a:t>
            </a:r>
            <a:endParaRPr lang="es-PE" sz="2000" dirty="0">
              <a:solidFill>
                <a:schemeClr val="bg1"/>
              </a:solidFill>
              <a:latin typeface="Arial" panose="020B0604020202020204" pitchFamily="34" charset="0"/>
              <a:ea typeface="Times New Roman" panose="02020603050405020304" pitchFamily="18" charset="0"/>
            </a:endParaRPr>
          </a:p>
        </p:txBody>
      </p:sp>
      <p:sp>
        <p:nvSpPr>
          <p:cNvPr id="7" name="Abrir llave 6">
            <a:extLst>
              <a:ext uri="{FF2B5EF4-FFF2-40B4-BE49-F238E27FC236}">
                <a16:creationId xmlns:a16="http://schemas.microsoft.com/office/drawing/2014/main" id="{80F789F9-BC2D-4393-A2F5-046366D851CA}"/>
              </a:ext>
            </a:extLst>
          </p:cNvPr>
          <p:cNvSpPr/>
          <p:nvPr/>
        </p:nvSpPr>
        <p:spPr>
          <a:xfrm>
            <a:off x="6780628" y="3155533"/>
            <a:ext cx="1083213" cy="3170099"/>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Tree>
    <p:extLst>
      <p:ext uri="{BB962C8B-B14F-4D97-AF65-F5344CB8AC3E}">
        <p14:creationId xmlns:p14="http://schemas.microsoft.com/office/powerpoint/2010/main" val="1784343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494790" y="1137541"/>
            <a:ext cx="9613861" cy="1080938"/>
          </a:xfrm>
        </p:spPr>
        <p:txBody>
          <a:bodyPr/>
          <a:lstStyle/>
          <a:p>
            <a:r>
              <a:rPr lang="es-PE" dirty="0"/>
              <a:t>Prueba Anticipada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809231"/>
            <a:ext cx="11606980" cy="6186309"/>
          </a:xfrm>
          <a:prstGeom prst="rect">
            <a:avLst/>
          </a:prstGeom>
          <a:noFill/>
        </p:spPr>
        <p:txBody>
          <a:bodyPr wrap="square">
            <a:spAutoFit/>
          </a:bodyPr>
          <a:lstStyle/>
          <a:p>
            <a:pPr algn="just"/>
            <a:endParaRPr lang="es-PE" sz="2800" dirty="0">
              <a:solidFill>
                <a:schemeClr val="bg1"/>
              </a:solidFill>
              <a:latin typeface="Arial" panose="020B0604020202020204" pitchFamily="34" charset="0"/>
              <a:ea typeface="Times New Roman" panose="02020603050405020304" pitchFamily="18" charset="0"/>
            </a:endParaRPr>
          </a:p>
          <a:p>
            <a:pPr marL="457200" indent="-457200" algn="just">
              <a:buFontTx/>
              <a:buChar char="-"/>
            </a:pPr>
            <a:r>
              <a:rPr lang="es-PE" sz="2800" dirty="0">
                <a:solidFill>
                  <a:schemeClr val="bg1"/>
                </a:solidFill>
                <a:latin typeface="Arial" panose="020B0604020202020204" pitchFamily="34" charset="0"/>
                <a:ea typeface="Times New Roman" panose="02020603050405020304" pitchFamily="18" charset="0"/>
              </a:rPr>
              <a:t>Se solicita al Juez de Investigación Preparatoria.</a:t>
            </a:r>
          </a:p>
          <a:p>
            <a:pPr marL="457200" indent="-457200" algn="just">
              <a:buFontTx/>
              <a:buChar char="-"/>
            </a:pPr>
            <a:r>
              <a:rPr lang="es-PE" sz="2800" dirty="0">
                <a:solidFill>
                  <a:schemeClr val="bg1"/>
                </a:solidFill>
                <a:latin typeface="Arial" panose="020B0604020202020204" pitchFamily="34" charset="0"/>
                <a:ea typeface="Times New Roman" panose="02020603050405020304" pitchFamily="18" charset="0"/>
              </a:rPr>
              <a:t>El Ministerio Público participará de manera obligatoria en la Audiencia de Prueba Anticipada.</a:t>
            </a:r>
          </a:p>
          <a:p>
            <a:pPr algn="just"/>
            <a:endParaRPr lang="es-PE" sz="2800" dirty="0">
              <a:solidFill>
                <a:schemeClr val="bg1"/>
              </a:solidFill>
              <a:latin typeface="Arial" panose="020B0604020202020204" pitchFamily="34" charset="0"/>
              <a:ea typeface="Times New Roman" panose="02020603050405020304" pitchFamily="18" charset="0"/>
            </a:endParaRPr>
          </a:p>
          <a:p>
            <a:pPr algn="just"/>
            <a:endParaRPr lang="es-PE" sz="3600" b="1" dirty="0">
              <a:solidFill>
                <a:schemeClr val="bg1">
                  <a:lumMod val="95000"/>
                  <a:lumOff val="5000"/>
                </a:schemeClr>
              </a:solidFill>
              <a:latin typeface="Arial" panose="020B0604020202020204" pitchFamily="34" charset="0"/>
              <a:ea typeface="Times New Roman" panose="02020603050405020304" pitchFamily="18" charset="0"/>
            </a:endParaRPr>
          </a:p>
          <a:p>
            <a:pPr algn="ctr"/>
            <a:r>
              <a:rPr lang="es-PE" sz="3600" b="1" dirty="0">
                <a:solidFill>
                  <a:schemeClr val="bg1">
                    <a:lumMod val="95000"/>
                    <a:lumOff val="5000"/>
                  </a:schemeClr>
                </a:solidFill>
                <a:latin typeface="Arial" panose="020B0604020202020204" pitchFamily="34" charset="0"/>
                <a:ea typeface="Times New Roman" panose="02020603050405020304" pitchFamily="18" charset="0"/>
              </a:rPr>
              <a:t>“Las pruebas serán practicadas con las formalidades establecidas para el Juicio Oral” (Art. 245°.3 CPP)</a:t>
            </a:r>
          </a:p>
          <a:p>
            <a:pPr algn="just"/>
            <a:endParaRPr lang="es-PE" sz="2800" b="1" dirty="0">
              <a:latin typeface="Arial" panose="020B0604020202020204" pitchFamily="34" charset="0"/>
              <a:ea typeface="Times New Roman" panose="02020603050405020304" pitchFamily="18" charset="0"/>
            </a:endParaRPr>
          </a:p>
          <a:p>
            <a:pPr algn="just"/>
            <a:endParaRPr lang="es-PE" sz="2800" b="1" dirty="0">
              <a:latin typeface="Arial" panose="020B0604020202020204" pitchFamily="34" charset="0"/>
              <a:ea typeface="Times New Roman" panose="02020603050405020304" pitchFamily="18" charset="0"/>
            </a:endParaRPr>
          </a:p>
          <a:p>
            <a:pPr algn="just"/>
            <a:endParaRPr lang="es-PE" sz="2800" b="1" dirty="0">
              <a:effectLst/>
              <a:latin typeface="Arial" panose="020B0604020202020204" pitchFamily="34" charset="0"/>
              <a:ea typeface="Times New Roman" panose="02020603050405020304" pitchFamily="18" charset="0"/>
            </a:endParaRPr>
          </a:p>
          <a:p>
            <a:pPr algn="just"/>
            <a:endParaRPr lang="es-PE"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8761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D62BEAF-7551-4CD9-B5E6-D4114FCD11B6}"/>
              </a:ext>
            </a:extLst>
          </p:cNvPr>
          <p:cNvSpPr>
            <a:spLocks noGrp="1"/>
          </p:cNvSpPr>
          <p:nvPr>
            <p:ph type="title"/>
          </p:nvPr>
        </p:nvSpPr>
        <p:spPr>
          <a:xfrm>
            <a:off x="2267104" y="2055930"/>
            <a:ext cx="7657792" cy="1373070"/>
          </a:xfrm>
        </p:spPr>
        <p:txBody>
          <a:bodyPr vert="horz" lIns="91440" tIns="45720" rIns="91440" bIns="45720" rtlCol="0" anchor="b">
            <a:normAutofit/>
          </a:bodyPr>
          <a:lstStyle/>
          <a:p>
            <a:pPr algn="ctr"/>
            <a:r>
              <a:rPr lang="es-PE" sz="4400" b="1" dirty="0"/>
              <a:t>Prueba de Oficio</a:t>
            </a:r>
          </a:p>
        </p:txBody>
      </p:sp>
    </p:spTree>
    <p:extLst>
      <p:ext uri="{BB962C8B-B14F-4D97-AF65-F5344CB8AC3E}">
        <p14:creationId xmlns:p14="http://schemas.microsoft.com/office/powerpoint/2010/main" val="1205105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67068" y="913846"/>
            <a:ext cx="9613861" cy="1080938"/>
          </a:xfrm>
        </p:spPr>
        <p:txBody>
          <a:bodyPr/>
          <a:lstStyle/>
          <a:p>
            <a:r>
              <a:rPr lang="es-PE" dirty="0"/>
              <a:t>Prueba de Oficio</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985980"/>
          </a:xfrm>
          <a:prstGeom prst="rect">
            <a:avLst/>
          </a:prstGeom>
          <a:noFill/>
        </p:spPr>
        <p:txBody>
          <a:bodyPr wrap="square">
            <a:spAutoFit/>
          </a:bodyPr>
          <a:lstStyle/>
          <a:p>
            <a:pPr algn="just"/>
            <a:endParaRPr lang="es-PE" sz="2800" dirty="0">
              <a:solidFill>
                <a:schemeClr val="bg1"/>
              </a:solidFill>
              <a:latin typeface="Arial" panose="020B0604020202020204" pitchFamily="34" charset="0"/>
              <a:ea typeface="Times New Roman" panose="02020603050405020304" pitchFamily="18" charset="0"/>
            </a:endParaRPr>
          </a:p>
          <a:p>
            <a:r>
              <a:rPr lang="es-PE" sz="1800" b="1" dirty="0">
                <a:solidFill>
                  <a:schemeClr val="bg1"/>
                </a:solidFill>
                <a:effectLst/>
                <a:latin typeface="Arial" panose="020B0604020202020204" pitchFamily="34" charset="0"/>
                <a:ea typeface="Times New Roman" panose="02020603050405020304" pitchFamily="18" charset="0"/>
              </a:rPr>
              <a:t>Artículo 385° del CPP. Otros medios de prueba y prueba de oficio.-</a:t>
            </a:r>
            <a:endParaRPr lang="es-PE" dirty="0">
              <a:solidFill>
                <a:schemeClr val="bg1"/>
              </a:solidFill>
              <a:latin typeface="Times New Roman" panose="02020603050405020304" pitchFamily="18" charset="0"/>
              <a:ea typeface="Times New Roman" panose="02020603050405020304" pitchFamily="18" charset="0"/>
            </a:endParaRPr>
          </a:p>
          <a:p>
            <a:endParaRPr lang="es-PE" sz="1800" b="1" dirty="0">
              <a:solidFill>
                <a:schemeClr val="bg1"/>
              </a:solidFill>
              <a:effectLst/>
              <a:latin typeface="Times New Roman" panose="02020603050405020304" pitchFamily="18" charset="0"/>
              <a:ea typeface="Times New Roman" panose="02020603050405020304" pitchFamily="18" charset="0"/>
            </a:endParaRPr>
          </a:p>
          <a:p>
            <a:r>
              <a:rPr lang="es-PE" sz="1800" b="1" dirty="0">
                <a:solidFill>
                  <a:schemeClr val="bg1"/>
                </a:solidFill>
                <a:effectLst/>
                <a:latin typeface="Arial" panose="020B0604020202020204" pitchFamily="34" charset="0"/>
                <a:ea typeface="Times New Roman" panose="02020603050405020304" pitchFamily="18" charset="0"/>
              </a:rPr>
              <a:t>1.</a:t>
            </a:r>
            <a:r>
              <a:rPr lang="es-PE" sz="1800" dirty="0">
                <a:solidFill>
                  <a:schemeClr val="bg1"/>
                </a:solidFill>
                <a:effectLst/>
                <a:latin typeface="Arial" panose="020B0604020202020204" pitchFamily="34" charset="0"/>
                <a:ea typeface="Times New Roman" panose="02020603050405020304" pitchFamily="18" charset="0"/>
              </a:rPr>
              <a:t> Si para conocer los hechos, siempre que sea posible, que no se halla realizado dicha diligencia en la investigación preparatoria o ésta resultara manifiestamente insuficiente, </a:t>
            </a:r>
            <a:r>
              <a:rPr lang="es-PE" sz="1800" b="1" u="sng" dirty="0">
                <a:solidFill>
                  <a:schemeClr val="bg1"/>
                </a:solidFill>
                <a:effectLst/>
                <a:latin typeface="Arial" panose="020B0604020202020204" pitchFamily="34" charset="0"/>
                <a:ea typeface="Times New Roman" panose="02020603050405020304" pitchFamily="18" charset="0"/>
              </a:rPr>
              <a:t>el Juez Penal, de oficio</a:t>
            </a:r>
            <a:r>
              <a:rPr lang="es-PE" sz="1800" dirty="0">
                <a:solidFill>
                  <a:schemeClr val="bg1"/>
                </a:solidFill>
                <a:effectLst/>
                <a:latin typeface="Arial" panose="020B0604020202020204" pitchFamily="34" charset="0"/>
                <a:ea typeface="Times New Roman" panose="02020603050405020304" pitchFamily="18" charset="0"/>
              </a:rPr>
              <a:t> o a pedido de parte, previo debate de los intervinientes, </a:t>
            </a:r>
            <a:r>
              <a:rPr lang="es-PE" sz="1800" b="1" u="sng" dirty="0">
                <a:solidFill>
                  <a:schemeClr val="bg1"/>
                </a:solidFill>
                <a:effectLst/>
                <a:latin typeface="Arial" panose="020B0604020202020204" pitchFamily="34" charset="0"/>
                <a:ea typeface="Times New Roman" panose="02020603050405020304" pitchFamily="18" charset="0"/>
              </a:rPr>
              <a:t>ordenará la realización de una inspección o de una reconstrucción</a:t>
            </a:r>
            <a:r>
              <a:rPr lang="es-PE" sz="1800" dirty="0">
                <a:solidFill>
                  <a:schemeClr val="bg1"/>
                </a:solidFill>
                <a:effectLst/>
                <a:latin typeface="Arial" panose="020B0604020202020204" pitchFamily="34" charset="0"/>
                <a:ea typeface="Times New Roman" panose="02020603050405020304" pitchFamily="18" charset="0"/>
              </a:rPr>
              <a:t>, disponiendo las medidas necesarias para llevarlas a cabo.</a:t>
            </a:r>
          </a:p>
          <a:p>
            <a:endParaRPr lang="es-PE" dirty="0">
              <a:solidFill>
                <a:schemeClr val="bg1"/>
              </a:solidFill>
              <a:latin typeface="Times New Roman" panose="02020603050405020304" pitchFamily="18" charset="0"/>
              <a:ea typeface="Times New Roman" panose="02020603050405020304" pitchFamily="18" charset="0"/>
            </a:endParaRPr>
          </a:p>
          <a:p>
            <a:r>
              <a:rPr lang="es-PE" sz="1800" b="1" dirty="0">
                <a:solidFill>
                  <a:schemeClr val="bg1"/>
                </a:solidFill>
                <a:effectLst/>
                <a:latin typeface="Arial" panose="020B0604020202020204" pitchFamily="34" charset="0"/>
                <a:ea typeface="Times New Roman" panose="02020603050405020304" pitchFamily="18" charset="0"/>
              </a:rPr>
              <a:t>2.</a:t>
            </a:r>
            <a:r>
              <a:rPr lang="es-PE" sz="1800" dirty="0">
                <a:solidFill>
                  <a:schemeClr val="bg1"/>
                </a:solidFill>
                <a:effectLst/>
                <a:latin typeface="Arial" panose="020B0604020202020204" pitchFamily="34" charset="0"/>
                <a:ea typeface="Times New Roman" panose="02020603050405020304" pitchFamily="18" charset="0"/>
              </a:rPr>
              <a:t> El </a:t>
            </a:r>
            <a:r>
              <a:rPr lang="es-PE" sz="1800" b="1" dirty="0">
                <a:solidFill>
                  <a:schemeClr val="bg1"/>
                </a:solidFill>
                <a:effectLst/>
                <a:latin typeface="Arial" panose="020B0604020202020204" pitchFamily="34" charset="0"/>
                <a:ea typeface="Times New Roman" panose="02020603050405020304" pitchFamily="18" charset="0"/>
              </a:rPr>
              <a:t>Juez Penal, </a:t>
            </a:r>
            <a:r>
              <a:rPr lang="es-PE" sz="1800" b="1" u="sng" dirty="0">
                <a:solidFill>
                  <a:schemeClr val="bg1"/>
                </a:solidFill>
                <a:effectLst/>
                <a:latin typeface="Arial" panose="020B0604020202020204" pitchFamily="34" charset="0"/>
                <a:ea typeface="Times New Roman" panose="02020603050405020304" pitchFamily="18" charset="0"/>
              </a:rPr>
              <a:t>EXCEPCIONALMENTE</a:t>
            </a:r>
            <a:r>
              <a:rPr lang="es-PE" sz="1800" dirty="0">
                <a:solidFill>
                  <a:schemeClr val="bg1"/>
                </a:solidFill>
                <a:effectLst/>
                <a:latin typeface="Arial" panose="020B0604020202020204" pitchFamily="34" charset="0"/>
                <a:ea typeface="Times New Roman" panose="02020603050405020304" pitchFamily="18" charset="0"/>
              </a:rPr>
              <a:t>, una vez culminada la recepción de las pruebas, </a:t>
            </a:r>
            <a:r>
              <a:rPr lang="es-PE" sz="1800" b="1" dirty="0">
                <a:solidFill>
                  <a:schemeClr val="bg1"/>
                </a:solidFill>
                <a:effectLst/>
                <a:latin typeface="Arial" panose="020B0604020202020204" pitchFamily="34" charset="0"/>
                <a:ea typeface="Times New Roman" panose="02020603050405020304" pitchFamily="18" charset="0"/>
              </a:rPr>
              <a:t>podrá disponer, de oficio</a:t>
            </a:r>
            <a:r>
              <a:rPr lang="es-PE" sz="1800" dirty="0">
                <a:solidFill>
                  <a:schemeClr val="bg1"/>
                </a:solidFill>
                <a:effectLst/>
                <a:latin typeface="Arial" panose="020B0604020202020204" pitchFamily="34" charset="0"/>
                <a:ea typeface="Times New Roman" panose="02020603050405020304" pitchFamily="18" charset="0"/>
              </a:rPr>
              <a:t> o a pedido de parte, </a:t>
            </a:r>
            <a:r>
              <a:rPr lang="es-PE" sz="1800" b="1" u="sng" dirty="0">
                <a:solidFill>
                  <a:schemeClr val="bg1"/>
                </a:solidFill>
                <a:effectLst/>
                <a:latin typeface="Arial" panose="020B0604020202020204" pitchFamily="34" charset="0"/>
                <a:ea typeface="Times New Roman" panose="02020603050405020304" pitchFamily="18" charset="0"/>
              </a:rPr>
              <a:t>la actuación de nuevos medios probatorios</a:t>
            </a:r>
            <a:r>
              <a:rPr lang="es-PE" sz="1800" dirty="0">
                <a:solidFill>
                  <a:schemeClr val="bg1"/>
                </a:solidFill>
                <a:effectLst/>
                <a:latin typeface="Arial" panose="020B0604020202020204" pitchFamily="34" charset="0"/>
                <a:ea typeface="Times New Roman" panose="02020603050405020304" pitchFamily="18" charset="0"/>
              </a:rPr>
              <a:t> si en el curso del debate resultasen indispensables o manifiestamente útiles para esclarecer la verdad. El Juez Penal cuidará de no reemplazar por este medio la actuación propia de las partes.</a:t>
            </a:r>
          </a:p>
          <a:p>
            <a:endParaRPr lang="es-PE" dirty="0">
              <a:solidFill>
                <a:schemeClr val="bg1"/>
              </a:solidFill>
              <a:latin typeface="Times New Roman" panose="02020603050405020304" pitchFamily="18" charset="0"/>
              <a:ea typeface="Times New Roman" panose="02020603050405020304" pitchFamily="18" charset="0"/>
            </a:endParaRPr>
          </a:p>
          <a:p>
            <a:r>
              <a:rPr lang="es-PE" sz="1800" b="1" dirty="0">
                <a:solidFill>
                  <a:schemeClr val="bg1"/>
                </a:solidFill>
                <a:effectLst/>
                <a:latin typeface="Arial" panose="020B0604020202020204" pitchFamily="34" charset="0"/>
                <a:ea typeface="Times New Roman" panose="02020603050405020304" pitchFamily="18" charset="0"/>
              </a:rPr>
              <a:t>3.</a:t>
            </a:r>
            <a:r>
              <a:rPr lang="es-PE" sz="1800" dirty="0">
                <a:solidFill>
                  <a:schemeClr val="bg1"/>
                </a:solidFill>
                <a:effectLst/>
                <a:latin typeface="Arial" panose="020B0604020202020204" pitchFamily="34" charset="0"/>
                <a:ea typeface="Times New Roman" panose="02020603050405020304" pitchFamily="18" charset="0"/>
              </a:rPr>
              <a:t> La resolución que se emita en ambos supuestos no es recurrible.</a:t>
            </a:r>
            <a:endParaRPr lang="es-PE" sz="2800" b="1" dirty="0">
              <a:solidFill>
                <a:schemeClr val="bg1"/>
              </a:solidFill>
              <a:latin typeface="Arial" panose="020B0604020202020204" pitchFamily="34" charset="0"/>
              <a:ea typeface="Times New Roman" panose="02020603050405020304" pitchFamily="18" charset="0"/>
            </a:endParaRPr>
          </a:p>
          <a:p>
            <a:pPr algn="just"/>
            <a:endParaRPr lang="es-PE" sz="2800" b="1" dirty="0">
              <a:solidFill>
                <a:schemeClr val="bg1"/>
              </a:solidFill>
              <a:effectLst/>
              <a:latin typeface="Arial" panose="020B0604020202020204" pitchFamily="34" charset="0"/>
              <a:ea typeface="Times New Roman" panose="02020603050405020304" pitchFamily="18" charset="0"/>
            </a:endParaRPr>
          </a:p>
          <a:p>
            <a:pPr algn="just"/>
            <a:endParaRPr lang="es-PE"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31095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de Oficio</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39958" y="1556091"/>
            <a:ext cx="11606980" cy="5078313"/>
          </a:xfrm>
          <a:prstGeom prst="rect">
            <a:avLst/>
          </a:prstGeom>
          <a:noFill/>
        </p:spPr>
        <p:txBody>
          <a:bodyPr wrap="square">
            <a:spAutoFit/>
          </a:bodyPr>
          <a:lstStyle/>
          <a:p>
            <a:pPr algn="just"/>
            <a:endParaRPr lang="es-PE" sz="2800" dirty="0">
              <a:solidFill>
                <a:schemeClr val="bg1"/>
              </a:solidFill>
              <a:latin typeface="Arial" panose="020B0604020202020204" pitchFamily="34" charset="0"/>
              <a:ea typeface="Times New Roman" panose="02020603050405020304" pitchFamily="18" charset="0"/>
            </a:endParaRPr>
          </a:p>
          <a:p>
            <a:r>
              <a:rPr lang="es-PE" sz="2000" b="1" dirty="0">
                <a:solidFill>
                  <a:schemeClr val="bg1"/>
                </a:solidFill>
                <a:effectLst/>
                <a:latin typeface="Arial" panose="020B0604020202020204" pitchFamily="34" charset="0"/>
                <a:ea typeface="Times New Roman" panose="02020603050405020304" pitchFamily="18" charset="0"/>
              </a:rPr>
              <a:t>Algunas REGLAS y LÍMITES:</a:t>
            </a:r>
          </a:p>
          <a:p>
            <a:endParaRPr lang="es-PE" sz="2000" b="1" dirty="0">
              <a:solidFill>
                <a:schemeClr val="bg1"/>
              </a:solidFill>
              <a:latin typeface="Arial" panose="020B0604020202020204" pitchFamily="34" charset="0"/>
              <a:ea typeface="Times New Roman" panose="02020603050405020304" pitchFamily="18" charset="0"/>
            </a:endParaRPr>
          </a:p>
          <a:p>
            <a:endParaRPr lang="es-PE" sz="2000" dirty="0">
              <a:solidFill>
                <a:schemeClr val="bg1"/>
              </a:solidFill>
              <a:latin typeface="Arial" panose="020B0604020202020204" pitchFamily="34" charset="0"/>
              <a:ea typeface="Times New Roman" panose="02020603050405020304" pitchFamily="18" charset="0"/>
            </a:endParaRP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Es un poder discrecional del Juez.</a:t>
            </a: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Es de carácter subsidiario.</a:t>
            </a: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El Juez puede complementar o integrar las iniciativas probatorias de las partes, cuando éstas parezcan insuficientes para permitir la adquisición de todas las pruebas que hacen falta para formular una decisión que verifica la verdad de los hechos.</a:t>
            </a: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El Juez debe garantizar el derecho de contradicción de las partes.</a:t>
            </a: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La iniciativa probatoria del Juez para ser válida debe limitarse a los hechos discutidos en el proceso. No introducir hechos no alegados por las partes.</a:t>
            </a:r>
          </a:p>
          <a:p>
            <a:pPr marL="457200" indent="-457200">
              <a:buAutoNum type="arabicParenR"/>
            </a:pPr>
            <a:r>
              <a:rPr lang="es-PE" sz="2000" dirty="0">
                <a:solidFill>
                  <a:schemeClr val="bg1"/>
                </a:solidFill>
                <a:latin typeface="Arial" panose="020B0604020202020204" pitchFamily="34" charset="0"/>
                <a:ea typeface="Times New Roman" panose="02020603050405020304" pitchFamily="18" charset="0"/>
              </a:rPr>
              <a:t>El Juez no puede suplir el descuido o la actividad probatoria equivocada.</a:t>
            </a:r>
          </a:p>
          <a:p>
            <a:pPr algn="just"/>
            <a:endParaRPr lang="es-PE" sz="2800" b="1" dirty="0">
              <a:solidFill>
                <a:schemeClr val="bg1"/>
              </a:solidFill>
              <a:effectLst/>
              <a:latin typeface="Arial" panose="020B0604020202020204" pitchFamily="34" charset="0"/>
              <a:ea typeface="Times New Roman" panose="02020603050405020304" pitchFamily="18" charset="0"/>
            </a:endParaRPr>
          </a:p>
          <a:p>
            <a:pPr algn="just"/>
            <a:endParaRPr lang="es-PE"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1018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de Oficio</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031873"/>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dirty="0">
                <a:solidFill>
                  <a:schemeClr val="bg1"/>
                </a:solidFill>
                <a:effectLst/>
                <a:latin typeface="Arial" panose="020B0604020202020204" pitchFamily="34" charset="0"/>
                <a:ea typeface="Times New Roman" panose="02020603050405020304" pitchFamily="18" charset="0"/>
              </a:rPr>
              <a:t>Artículo </a:t>
            </a:r>
            <a:r>
              <a:rPr lang="es-PE" sz="2000" b="1" dirty="0" err="1">
                <a:solidFill>
                  <a:schemeClr val="bg1"/>
                </a:solidFill>
                <a:effectLst/>
                <a:latin typeface="Arial" panose="020B0604020202020204" pitchFamily="34" charset="0"/>
                <a:ea typeface="Times New Roman" panose="02020603050405020304" pitchFamily="18" charset="0"/>
              </a:rPr>
              <a:t>Vlll</a:t>
            </a:r>
            <a:r>
              <a:rPr lang="es-PE" sz="2000" b="1" dirty="0">
                <a:solidFill>
                  <a:schemeClr val="bg1"/>
                </a:solidFill>
                <a:effectLst/>
                <a:latin typeface="Arial" panose="020B0604020202020204" pitchFamily="34" charset="0"/>
                <a:ea typeface="Times New Roman" panose="02020603050405020304" pitchFamily="18" charset="0"/>
              </a:rPr>
              <a:t>. Legitimidad de la prueba:</a:t>
            </a:r>
          </a:p>
          <a:p>
            <a:pPr algn="just"/>
            <a:endParaRPr lang="es-PE" sz="2000" b="1" dirty="0">
              <a:solidFill>
                <a:schemeClr val="bg1"/>
              </a:solidFill>
              <a:effectLst/>
              <a:latin typeface="Arial" panose="020B0604020202020204" pitchFamily="34" charset="0"/>
              <a:ea typeface="Times New Roman" panose="02020603050405020304" pitchFamily="18" charset="0"/>
            </a:endParaRPr>
          </a:p>
          <a:p>
            <a:pPr algn="just"/>
            <a:r>
              <a:rPr lang="es-PE" sz="2000" dirty="0">
                <a:solidFill>
                  <a:schemeClr val="bg1"/>
                </a:solidFill>
                <a:effectLst/>
                <a:latin typeface="Arial" panose="020B0604020202020204" pitchFamily="34" charset="0"/>
                <a:ea typeface="Times New Roman" panose="02020603050405020304" pitchFamily="18" charset="0"/>
              </a:rPr>
              <a:t>1. Todo medio de prueba será valorado sólo si ha sido obtenido e incorporado al proceso por un procedimiento constitucionalmente legítimo.</a:t>
            </a:r>
          </a:p>
          <a:p>
            <a:pPr algn="just"/>
            <a:endParaRPr lang="es-PE" sz="2000" dirty="0">
              <a:solidFill>
                <a:schemeClr val="bg1"/>
              </a:solidFill>
              <a:effectLst/>
              <a:latin typeface="Arial" panose="020B0604020202020204" pitchFamily="34" charset="0"/>
              <a:ea typeface="Times New Roman" panose="02020603050405020304" pitchFamily="18" charset="0"/>
            </a:endParaRPr>
          </a:p>
          <a:p>
            <a:pPr algn="just"/>
            <a:r>
              <a:rPr lang="es-PE" sz="2000" dirty="0">
                <a:solidFill>
                  <a:schemeClr val="bg1"/>
                </a:solidFill>
                <a:effectLst/>
                <a:latin typeface="Arial" panose="020B0604020202020204" pitchFamily="34" charset="0"/>
                <a:ea typeface="Times New Roman" panose="02020603050405020304" pitchFamily="18" charset="0"/>
              </a:rPr>
              <a:t>2. Carecen de efecto legal las pruebas obtenidas, directa o indirectamente, con violación del contenido esencial de los derechos fundamentales de la persona.</a:t>
            </a:r>
          </a:p>
          <a:p>
            <a:pPr algn="just"/>
            <a:endParaRPr lang="es-PE" sz="2000" dirty="0">
              <a:solidFill>
                <a:schemeClr val="bg1"/>
              </a:solidFill>
              <a:effectLst/>
              <a:latin typeface="Arial" panose="020B0604020202020204" pitchFamily="34" charset="0"/>
              <a:ea typeface="Times New Roman" panose="02020603050405020304" pitchFamily="18" charset="0"/>
            </a:endParaRPr>
          </a:p>
          <a:p>
            <a:pPr algn="just"/>
            <a:r>
              <a:rPr lang="es-PE" sz="2000" dirty="0">
                <a:solidFill>
                  <a:schemeClr val="bg1"/>
                </a:solidFill>
                <a:effectLst/>
                <a:latin typeface="Arial" panose="020B0604020202020204" pitchFamily="34" charset="0"/>
                <a:ea typeface="Times New Roman" panose="02020603050405020304" pitchFamily="18" charset="0"/>
              </a:rPr>
              <a:t>3. La inobservancia de cualquier regla de garantía constitucional establecida a favor del procesado no podrá hacerse valer en su perjuicio.</a:t>
            </a:r>
            <a:endParaRPr lang="es-PE" sz="2800" dirty="0">
              <a:solidFill>
                <a:schemeClr val="bg1"/>
              </a:solidFill>
              <a:effectLst/>
              <a:latin typeface="Arial" panose="020B0604020202020204" pitchFamily="34" charset="0"/>
              <a:ea typeface="Times New Roman" panose="02020603050405020304" pitchFamily="18" charset="0"/>
            </a:endParaRPr>
          </a:p>
          <a:p>
            <a:pPr algn="just"/>
            <a:endParaRPr lang="es-PE" sz="28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751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de Oficio</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031873"/>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dirty="0">
                <a:solidFill>
                  <a:schemeClr val="bg1"/>
                </a:solidFill>
                <a:effectLst/>
                <a:latin typeface="Arial" panose="020B0604020202020204" pitchFamily="34" charset="0"/>
                <a:ea typeface="Times New Roman" panose="02020603050405020304" pitchFamily="18" charset="0"/>
              </a:rPr>
              <a:t>Artículo IX. Derecho de Defensa:</a:t>
            </a:r>
          </a:p>
          <a:p>
            <a:pPr algn="just"/>
            <a:endParaRPr lang="es-PE" sz="2000" b="1" dirty="0">
              <a:solidFill>
                <a:schemeClr val="bg1"/>
              </a:solidFill>
              <a:latin typeface="Arial" panose="020B0604020202020204" pitchFamily="34" charset="0"/>
              <a:ea typeface="Times New Roman" panose="02020603050405020304" pitchFamily="18" charset="0"/>
            </a:endParaRPr>
          </a:p>
          <a:p>
            <a:pPr algn="just"/>
            <a:r>
              <a:rPr lang="es-PE" sz="2000" dirty="0">
                <a:solidFill>
                  <a:schemeClr val="bg1"/>
                </a:solidFill>
                <a:effectLst/>
                <a:latin typeface="Arial" panose="020B0604020202020204" pitchFamily="34" charset="0"/>
                <a:ea typeface="Times New Roman" panose="02020603050405020304" pitchFamily="18" charset="0"/>
              </a:rPr>
              <a:t>1. Toda persona tiene derecho inviolable e irrestricto a que se le informe de sus derechos, a que se le comunique de inmediato y detalladamente la imputación formulada en su contra, y a ser asistida por un Abogado Defensor de su elección o, en su caso, por un abogado de oficio, desde que es citada o detenida por la autoridad. </a:t>
            </a:r>
            <a:r>
              <a:rPr lang="es-PE" sz="2000" b="1" dirty="0">
                <a:solidFill>
                  <a:schemeClr val="bg1"/>
                </a:solidFill>
                <a:effectLst/>
                <a:latin typeface="Arial" panose="020B0604020202020204" pitchFamily="34" charset="0"/>
                <a:ea typeface="Times New Roman" panose="02020603050405020304" pitchFamily="18" charset="0"/>
              </a:rPr>
              <a:t>También tiene derecho a que se le conceda un tiempo razonable para que prepare su defensa; a ejercer su autodefensa material; a intervenir, en plena igualdad, en la actividad probatoria; y, en las condiciones previstas por la Ley, a utilizar los medios de prueba pertinentes. El ejercicio del derecho de defensa se extiende a todo estado y grado del procedimiento, en la forma y oportunidad que la ley señala.</a:t>
            </a:r>
          </a:p>
          <a:p>
            <a:pPr algn="just"/>
            <a:endParaRPr lang="es-PE" sz="28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0117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441782" y="1084532"/>
            <a:ext cx="9613861" cy="1080938"/>
          </a:xfrm>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832092"/>
          </a:xfrm>
          <a:prstGeom prst="rect">
            <a:avLst/>
          </a:prstGeom>
          <a:noFill/>
        </p:spPr>
        <p:txBody>
          <a:bodyPr wrap="square">
            <a:spAutoFit/>
          </a:bodyPr>
          <a:lstStyle/>
          <a:p>
            <a:pPr algn="just"/>
            <a:r>
              <a:rPr lang="es-ES_tradnl" altLang="es-PE" sz="2800" b="1" u="sng" dirty="0">
                <a:solidFill>
                  <a:schemeClr val="bg1"/>
                </a:solidFill>
              </a:rPr>
              <a:t>Algunas precisiones:</a:t>
            </a:r>
          </a:p>
          <a:p>
            <a:pPr algn="just"/>
            <a:endParaRPr lang="es-ES_tradnl" altLang="es-PE" sz="2800" dirty="0">
              <a:solidFill>
                <a:schemeClr val="bg1"/>
              </a:solidFill>
            </a:endParaRPr>
          </a:p>
          <a:p>
            <a:pPr marL="514350" indent="-514350" algn="just">
              <a:buAutoNum type="arabicPeriod"/>
            </a:pPr>
            <a:r>
              <a:rPr lang="es-ES_tradnl" altLang="es-PE" sz="2800" dirty="0">
                <a:solidFill>
                  <a:schemeClr val="bg1"/>
                </a:solidFill>
              </a:rPr>
              <a:t>Derecho fundamental.</a:t>
            </a:r>
          </a:p>
          <a:p>
            <a:pPr marL="514350" indent="-514350" algn="just">
              <a:buAutoNum type="arabicPeriod"/>
            </a:pPr>
            <a:r>
              <a:rPr lang="es-ES_tradnl" altLang="es-PE" sz="2800" dirty="0">
                <a:solidFill>
                  <a:schemeClr val="bg1"/>
                </a:solidFill>
              </a:rPr>
              <a:t>Derecho subjetivo.</a:t>
            </a:r>
          </a:p>
          <a:p>
            <a:pPr marL="514350" indent="-514350" algn="just">
              <a:buFontTx/>
              <a:buAutoNum type="arabicPeriod"/>
            </a:pPr>
            <a:r>
              <a:rPr lang="es-ES_tradnl" altLang="es-PE" sz="2800" dirty="0">
                <a:solidFill>
                  <a:schemeClr val="bg1"/>
                </a:solidFill>
              </a:rPr>
              <a:t>Derecho de relevancia procesal: la prueba resulta necesaria para acreditar los hechos que sirven de fundamento a la pretensión que se busca, </a:t>
            </a:r>
            <a:r>
              <a:rPr lang="es-PE" altLang="es-PE" sz="2800" dirty="0">
                <a:solidFill>
                  <a:schemeClr val="bg1"/>
                </a:solidFill>
              </a:rPr>
              <a:t>o a la defensa ante determinada pretensión o imputación.</a:t>
            </a:r>
            <a:endParaRPr lang="es-PE" sz="2800" b="1" dirty="0">
              <a:solidFill>
                <a:schemeClr val="bg1"/>
              </a:solidFill>
              <a:latin typeface="Arial" panose="020B0604020202020204" pitchFamily="34" charset="0"/>
              <a:ea typeface="Times New Roman" panose="02020603050405020304" pitchFamily="18" charset="0"/>
            </a:endParaRPr>
          </a:p>
          <a:p>
            <a:pPr marL="514350" indent="-514350" algn="just">
              <a:buAutoNum type="arabicPeriod"/>
            </a:pPr>
            <a:endParaRPr lang="es-ES_tradnl" altLang="es-PE" sz="2800" dirty="0">
              <a:solidFill>
                <a:schemeClr val="bg1"/>
              </a:solidFill>
            </a:endParaRPr>
          </a:p>
          <a:p>
            <a:pPr marL="514350" indent="-514350" algn="just">
              <a:buAutoNum type="arabicPeriod"/>
            </a:pPr>
            <a:r>
              <a:rPr lang="es-ES_tradnl" altLang="es-PE" sz="2800" dirty="0">
                <a:solidFill>
                  <a:schemeClr val="bg1"/>
                </a:solidFill>
              </a:rPr>
              <a:t>No es absoluto: se encuentra sujeto a reglas que determinan su admisión, actuación y valoración, así como su exclusión.</a:t>
            </a:r>
            <a:endParaRPr lang="es-PE" sz="2800" b="1" dirty="0">
              <a:solidFill>
                <a:schemeClr val="bg1"/>
              </a:solidFill>
              <a:effectLst/>
              <a:latin typeface="Arial" panose="020B0604020202020204" pitchFamily="34" charset="0"/>
              <a:ea typeface="Times New Roman" panose="02020603050405020304" pitchFamily="18" charset="0"/>
            </a:endParaRPr>
          </a:p>
          <a:p>
            <a:pPr algn="just"/>
            <a:endParaRPr lang="es-PE"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888587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80321" y="1031982"/>
            <a:ext cx="9613861" cy="1080938"/>
          </a:xfrm>
        </p:spPr>
        <p:txBody>
          <a:bodyPr/>
          <a:lstStyle/>
          <a:p>
            <a:r>
              <a:rPr lang="es-PE" dirty="0"/>
              <a:t>Prueba de Oficio</a:t>
            </a:r>
          </a:p>
        </p:txBody>
      </p:sp>
      <p:sp>
        <p:nvSpPr>
          <p:cNvPr id="3" name="Globo: flecha derecha 2">
            <a:extLst>
              <a:ext uri="{FF2B5EF4-FFF2-40B4-BE49-F238E27FC236}">
                <a16:creationId xmlns:a16="http://schemas.microsoft.com/office/drawing/2014/main" id="{7ADA0B78-E8FD-4FE8-A53F-2E62EB2444D8}"/>
              </a:ext>
            </a:extLst>
          </p:cNvPr>
          <p:cNvSpPr/>
          <p:nvPr/>
        </p:nvSpPr>
        <p:spPr>
          <a:xfrm>
            <a:off x="680321" y="2587394"/>
            <a:ext cx="5847088" cy="379827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400" b="1" dirty="0">
                <a:solidFill>
                  <a:schemeClr val="bg1"/>
                </a:solidFill>
              </a:rPr>
              <a:t>Artículo VII del Título Preliminar del Código Procesal Penal.</a:t>
            </a:r>
          </a:p>
          <a:p>
            <a:pPr algn="ctr"/>
            <a:endParaRPr lang="es-PE" sz="2400" b="1" dirty="0">
              <a:solidFill>
                <a:schemeClr val="bg1"/>
              </a:solidFill>
            </a:endParaRPr>
          </a:p>
          <a:p>
            <a:pPr algn="ctr"/>
            <a:endParaRPr lang="es-PE" sz="2400" b="1" dirty="0">
              <a:solidFill>
                <a:schemeClr val="bg1"/>
              </a:solidFill>
            </a:endParaRPr>
          </a:p>
          <a:p>
            <a:pPr algn="ctr"/>
            <a:endParaRPr lang="es-PE" sz="2400" b="1" dirty="0">
              <a:solidFill>
                <a:schemeClr val="bg1"/>
              </a:solidFill>
            </a:endParaRPr>
          </a:p>
          <a:p>
            <a:pPr algn="ctr"/>
            <a:r>
              <a:rPr lang="es-PE" sz="2400" b="1" dirty="0">
                <a:solidFill>
                  <a:schemeClr val="bg1"/>
                </a:solidFill>
              </a:rPr>
              <a:t>Artículo IX del Título Preliminar del Código Procesal Penal</a:t>
            </a:r>
          </a:p>
        </p:txBody>
      </p:sp>
      <p:sp>
        <p:nvSpPr>
          <p:cNvPr id="6" name="Rectángulo: esquinas redondeadas 5">
            <a:extLst>
              <a:ext uri="{FF2B5EF4-FFF2-40B4-BE49-F238E27FC236}">
                <a16:creationId xmlns:a16="http://schemas.microsoft.com/office/drawing/2014/main" id="{125376A4-3412-4F47-992C-52B438A6E479}"/>
              </a:ext>
            </a:extLst>
          </p:cNvPr>
          <p:cNvSpPr/>
          <p:nvPr/>
        </p:nvSpPr>
        <p:spPr>
          <a:xfrm>
            <a:off x="7104185" y="3429000"/>
            <a:ext cx="4473526" cy="221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800" b="1" dirty="0">
                <a:solidFill>
                  <a:schemeClr val="bg1"/>
                </a:solidFill>
                <a:latin typeface="Arial" panose="020B0604020202020204" pitchFamily="34" charset="0"/>
                <a:ea typeface="Times New Roman" panose="02020603050405020304" pitchFamily="18" charset="0"/>
              </a:rPr>
              <a:t>RE</a:t>
            </a:r>
            <a:r>
              <a:rPr lang="es-PE" b="1" dirty="0">
                <a:solidFill>
                  <a:schemeClr val="bg1"/>
                </a:solidFill>
                <a:latin typeface="Arial" panose="020B0604020202020204" pitchFamily="34" charset="0"/>
                <a:ea typeface="Times New Roman" panose="02020603050405020304" pitchFamily="18" charset="0"/>
              </a:rPr>
              <a:t>GLAS Y LIMITES A LA PRUEBA DE OFICIO.</a:t>
            </a:r>
            <a:endParaRPr lang="es-PE" sz="1800" dirty="0">
              <a:solidFill>
                <a:schemeClr val="bg1"/>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1374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D62BEAF-7551-4CD9-B5E6-D4114FCD11B6}"/>
              </a:ext>
            </a:extLst>
          </p:cNvPr>
          <p:cNvSpPr>
            <a:spLocks noGrp="1"/>
          </p:cNvSpPr>
          <p:nvPr>
            <p:ph type="title"/>
          </p:nvPr>
        </p:nvSpPr>
        <p:spPr>
          <a:xfrm>
            <a:off x="1662144" y="2561431"/>
            <a:ext cx="7657792" cy="1373070"/>
          </a:xfrm>
        </p:spPr>
        <p:txBody>
          <a:bodyPr vert="horz" lIns="91440" tIns="45720" rIns="91440" bIns="45720" rtlCol="0" anchor="b">
            <a:normAutofit/>
          </a:bodyPr>
          <a:lstStyle/>
          <a:p>
            <a:pPr algn="ctr"/>
            <a:r>
              <a:rPr lang="es-PE" sz="4400" dirty="0"/>
              <a:t>Prueba Prohibida</a:t>
            </a:r>
          </a:p>
        </p:txBody>
      </p:sp>
    </p:spTree>
    <p:extLst>
      <p:ext uri="{BB962C8B-B14F-4D97-AF65-F5344CB8AC3E}">
        <p14:creationId xmlns:p14="http://schemas.microsoft.com/office/powerpoint/2010/main" val="560550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2062103"/>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DOS CONCEPCIONES:</a:t>
            </a:r>
          </a:p>
          <a:p>
            <a:pPr algn="just"/>
            <a:endParaRPr lang="es-PE" sz="2000" b="1" dirty="0">
              <a:solidFill>
                <a:schemeClr val="bg1"/>
              </a:solidFill>
              <a:latin typeface="Arial" panose="020B0604020202020204" pitchFamily="34" charset="0"/>
              <a:ea typeface="Times New Roman" panose="02020603050405020304" pitchFamily="18" charset="0"/>
            </a:endParaRPr>
          </a:p>
          <a:p>
            <a:pPr marL="457200" indent="-457200" algn="just">
              <a:buAutoNum type="alphaUcParenR"/>
            </a:pPr>
            <a:r>
              <a:rPr lang="es-PE" sz="2000" b="1" dirty="0">
                <a:solidFill>
                  <a:schemeClr val="bg1"/>
                </a:solidFill>
                <a:latin typeface="Arial" panose="020B0604020202020204" pitchFamily="34" charset="0"/>
                <a:ea typeface="Times New Roman" panose="02020603050405020304" pitchFamily="18" charset="0"/>
              </a:rPr>
              <a:t>Concepción Amplia.</a:t>
            </a:r>
          </a:p>
          <a:p>
            <a:pPr marL="457200" indent="-457200" algn="just">
              <a:buAutoNum type="alphaUcParenR"/>
            </a:pPr>
            <a:endParaRPr lang="es-PE" sz="2000" b="1" dirty="0">
              <a:solidFill>
                <a:schemeClr val="bg1"/>
              </a:solidFill>
              <a:latin typeface="Arial" panose="020B0604020202020204" pitchFamily="34" charset="0"/>
              <a:ea typeface="Times New Roman" panose="02020603050405020304" pitchFamily="18" charset="0"/>
            </a:endParaRPr>
          </a:p>
          <a:p>
            <a:pPr marL="457200" indent="-457200" algn="just">
              <a:buAutoNum type="alphaUcParenR"/>
            </a:pPr>
            <a:r>
              <a:rPr lang="es-PE" sz="2000" b="1" dirty="0">
                <a:solidFill>
                  <a:schemeClr val="bg1"/>
                </a:solidFill>
                <a:latin typeface="Arial" panose="020B0604020202020204" pitchFamily="34" charset="0"/>
                <a:ea typeface="Times New Roman" panose="02020603050405020304" pitchFamily="18" charset="0"/>
              </a:rPr>
              <a:t>Concepción Restrictiva.</a:t>
            </a:r>
          </a:p>
        </p:txBody>
      </p:sp>
    </p:spTree>
    <p:extLst>
      <p:ext uri="{BB962C8B-B14F-4D97-AF65-F5344CB8AC3E}">
        <p14:creationId xmlns:p14="http://schemas.microsoft.com/office/powerpoint/2010/main" val="2200744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267765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CONCEPCIÓN AMPLIA:</a:t>
            </a:r>
          </a:p>
          <a:p>
            <a:pPr algn="just"/>
            <a:endParaRPr lang="es-PE" sz="2000" b="1" dirty="0">
              <a:solidFill>
                <a:schemeClr val="bg1"/>
              </a:solidFill>
              <a:latin typeface="Arial" panose="020B0604020202020204" pitchFamily="34" charset="0"/>
            </a:endParaRPr>
          </a:p>
          <a:p>
            <a:pPr algn="just"/>
            <a:r>
              <a:rPr lang="es-PE" sz="2000" dirty="0">
                <a:solidFill>
                  <a:schemeClr val="bg1"/>
                </a:solidFill>
                <a:latin typeface="Arial" panose="020B0604020202020204" pitchFamily="34" charset="0"/>
              </a:rPr>
              <a:t>L</a:t>
            </a:r>
            <a:r>
              <a:rPr lang="es-PE" sz="2000" dirty="0">
                <a:solidFill>
                  <a:schemeClr val="bg1"/>
                </a:solidFill>
              </a:rPr>
              <a:t>a prueba prohibida o ilícita es aquella que viola cualquier precepto legal, o aquella que se hace de forma dolosa, teniendo como destinatario de este acto intencional una norma sobre prueba.</a:t>
            </a:r>
          </a:p>
          <a:p>
            <a:pPr algn="just"/>
            <a:endParaRPr lang="es-PE" sz="2000" b="1" dirty="0">
              <a:solidFill>
                <a:schemeClr val="bg1"/>
              </a:solidFill>
              <a:latin typeface="Arial" panose="020B0604020202020204" pitchFamily="34" charset="0"/>
              <a:ea typeface="Times New Roman" panose="02020603050405020304" pitchFamily="18" charset="0"/>
            </a:endParaRPr>
          </a:p>
          <a:p>
            <a:pPr algn="just"/>
            <a:r>
              <a:rPr lang="es-PE" sz="2000" dirty="0">
                <a:solidFill>
                  <a:schemeClr val="bg1"/>
                </a:solidFill>
                <a:latin typeface="Arial" panose="020B0604020202020204" pitchFamily="34" charset="0"/>
                <a:ea typeface="Times New Roman" panose="02020603050405020304" pitchFamily="18" charset="0"/>
              </a:rPr>
              <a:t>Su configuración produce indefensión (derecho de defensa) </a:t>
            </a:r>
            <a:r>
              <a:rPr lang="es-PE" sz="2000" dirty="0">
                <a:solidFill>
                  <a:schemeClr val="bg1"/>
                </a:solidFill>
              </a:rPr>
              <a:t>no siendo esencial la producción de una infracción constitucional o infra constitucional.</a:t>
            </a:r>
            <a:endParaRPr lang="es-PE" sz="2000" dirty="0">
              <a:solidFill>
                <a:schemeClr val="bg1"/>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56338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60098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CONCEPCIÓN RESTRICTIVA:</a:t>
            </a:r>
          </a:p>
          <a:p>
            <a:pPr algn="just"/>
            <a:endParaRPr lang="es-PE" sz="2000" b="1" dirty="0">
              <a:solidFill>
                <a:schemeClr val="bg1"/>
              </a:solidFill>
              <a:latin typeface="Arial" panose="020B0604020202020204" pitchFamily="34" charset="0"/>
            </a:endParaRPr>
          </a:p>
          <a:p>
            <a:pPr algn="just"/>
            <a:r>
              <a:rPr lang="es-PE" sz="2000" dirty="0">
                <a:solidFill>
                  <a:schemeClr val="bg1"/>
                </a:solidFill>
                <a:latin typeface="Arial" panose="020B0604020202020204" pitchFamily="34" charset="0"/>
              </a:rPr>
              <a:t>Solo es prueba prohibida o ilícita aquella que ha sido obtenida con vulneración de los derechos fundamentales; ello por la posición preferente que tienen los derechos fundamentales en el sistema de derechos que protege la constitución. (Asencio Mellado – Picó I </a:t>
            </a:r>
            <a:r>
              <a:rPr lang="es-PE" sz="2000" dirty="0" err="1">
                <a:solidFill>
                  <a:schemeClr val="bg1"/>
                </a:solidFill>
                <a:latin typeface="Arial" panose="020B0604020202020204" pitchFamily="34" charset="0"/>
              </a:rPr>
              <a:t>Yunoy</a:t>
            </a:r>
            <a:r>
              <a:rPr lang="es-PE" sz="2000" dirty="0">
                <a:solidFill>
                  <a:schemeClr val="bg1"/>
                </a:solidFill>
                <a:latin typeface="Arial" panose="020B0604020202020204" pitchFamily="34" charset="0"/>
              </a:rPr>
              <a:t>)</a:t>
            </a:r>
            <a:r>
              <a:rPr lang="es-PE" sz="2000" dirty="0">
                <a:solidFill>
                  <a:schemeClr val="bg1"/>
                </a:solidFill>
              </a:rPr>
              <a:t>.</a:t>
            </a:r>
          </a:p>
          <a:p>
            <a:pPr algn="just"/>
            <a:endParaRPr lang="es-PE" sz="2000" dirty="0">
              <a:solidFill>
                <a:schemeClr val="bg1"/>
              </a:solidFill>
              <a:latin typeface="Arial" panose="020B0604020202020204" pitchFamily="34" charset="0"/>
              <a:ea typeface="Times New Roman" panose="02020603050405020304" pitchFamily="18" charset="0"/>
            </a:endParaRPr>
          </a:p>
          <a:p>
            <a:pPr algn="just"/>
            <a:r>
              <a:rPr lang="es-PE" sz="2000" dirty="0">
                <a:solidFill>
                  <a:schemeClr val="bg1"/>
                </a:solidFill>
                <a:latin typeface="Arial" panose="020B0604020202020204" pitchFamily="34" charset="0"/>
                <a:ea typeface="Times New Roman" panose="02020603050405020304" pitchFamily="18" charset="0"/>
              </a:rPr>
              <a:t>La prueba ilícita es la que se obtiene con </a:t>
            </a:r>
            <a:r>
              <a:rPr lang="es-PE" sz="2000" b="1" u="sng" dirty="0">
                <a:solidFill>
                  <a:schemeClr val="bg1"/>
                </a:solidFill>
                <a:latin typeface="Arial" panose="020B0604020202020204" pitchFamily="34" charset="0"/>
                <a:ea typeface="Times New Roman" panose="02020603050405020304" pitchFamily="18" charset="0"/>
              </a:rPr>
              <a:t>vulneración de garantías constitucionales</a:t>
            </a:r>
            <a:r>
              <a:rPr lang="es-PE" sz="2000" dirty="0">
                <a:solidFill>
                  <a:schemeClr val="bg1"/>
                </a:solidFill>
                <a:latin typeface="Arial" panose="020B0604020202020204" pitchFamily="34" charset="0"/>
                <a:ea typeface="Times New Roman" panose="02020603050405020304" pitchFamily="18" charset="0"/>
              </a:rPr>
              <a:t>, es un tipo de prueba inconstitucional, y aunque la ilicitud probatoria tiene lugar normalmente en la fase preliminar o de investigación, puede producirse también en juicio oral. Ejemplo: Un testigo no es informado que tienen derecho a no declarar por razones de parentesco.</a:t>
            </a:r>
          </a:p>
        </p:txBody>
      </p:sp>
    </p:spTree>
    <p:extLst>
      <p:ext uri="{BB962C8B-B14F-4D97-AF65-F5344CB8AC3E}">
        <p14:creationId xmlns:p14="http://schemas.microsoft.com/office/powerpoint/2010/main" val="3000217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489888" y="2684101"/>
            <a:ext cx="3069668" cy="954107"/>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 PROHIBIDA</a:t>
            </a:r>
          </a:p>
        </p:txBody>
      </p:sp>
      <p:sp>
        <p:nvSpPr>
          <p:cNvPr id="4" name="CuadroTexto 3">
            <a:extLst>
              <a:ext uri="{FF2B5EF4-FFF2-40B4-BE49-F238E27FC236}">
                <a16:creationId xmlns:a16="http://schemas.microsoft.com/office/drawing/2014/main" id="{E737ABE6-F511-41A3-B425-97247B266B83}"/>
              </a:ext>
            </a:extLst>
          </p:cNvPr>
          <p:cNvSpPr txBox="1"/>
          <p:nvPr/>
        </p:nvSpPr>
        <p:spPr>
          <a:xfrm>
            <a:off x="8230459" y="2684101"/>
            <a:ext cx="3069668" cy="954107"/>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a:t>
            </a:r>
          </a:p>
          <a:p>
            <a:pPr algn="ctr"/>
            <a:r>
              <a:rPr lang="es-PE" sz="2800" b="1" dirty="0">
                <a:solidFill>
                  <a:schemeClr val="bg1"/>
                </a:solidFill>
                <a:latin typeface="Arial" panose="020B0604020202020204" pitchFamily="34" charset="0"/>
                <a:ea typeface="Times New Roman" panose="02020603050405020304" pitchFamily="18" charset="0"/>
              </a:rPr>
              <a:t>ILÍCITA</a:t>
            </a:r>
          </a:p>
        </p:txBody>
      </p:sp>
      <p:sp>
        <p:nvSpPr>
          <p:cNvPr id="3" name="Cerrar llave 2">
            <a:extLst>
              <a:ext uri="{FF2B5EF4-FFF2-40B4-BE49-F238E27FC236}">
                <a16:creationId xmlns:a16="http://schemas.microsoft.com/office/drawing/2014/main" id="{F91B362F-4E2A-4C45-ADB8-54B24660EF3E}"/>
              </a:ext>
            </a:extLst>
          </p:cNvPr>
          <p:cNvSpPr/>
          <p:nvPr/>
        </p:nvSpPr>
        <p:spPr>
          <a:xfrm rot="5400000">
            <a:off x="5756222" y="-1259185"/>
            <a:ext cx="745588" cy="1089739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7" name="CuadroTexto 6">
            <a:extLst>
              <a:ext uri="{FF2B5EF4-FFF2-40B4-BE49-F238E27FC236}">
                <a16:creationId xmlns:a16="http://schemas.microsoft.com/office/drawing/2014/main" id="{CD9CC0EE-CCE6-4F99-95B4-ECAE98C19303}"/>
              </a:ext>
            </a:extLst>
          </p:cNvPr>
          <p:cNvSpPr txBox="1"/>
          <p:nvPr/>
        </p:nvSpPr>
        <p:spPr>
          <a:xfrm>
            <a:off x="829995" y="4687780"/>
            <a:ext cx="10297550" cy="1815882"/>
          </a:xfrm>
          <a:prstGeom prst="rect">
            <a:avLst/>
          </a:prstGeom>
          <a:noFill/>
        </p:spPr>
        <p:txBody>
          <a:bodyPr wrap="square">
            <a:spAutoFit/>
          </a:bodyPr>
          <a:lstStyle/>
          <a:p>
            <a:pPr algn="ctr"/>
            <a:r>
              <a:rPr lang="es-PE" sz="2800" b="1" dirty="0">
                <a:latin typeface="Arial" panose="020B0604020202020204" pitchFamily="34" charset="0"/>
                <a:ea typeface="Times New Roman" panose="02020603050405020304" pitchFamily="18" charset="0"/>
              </a:rPr>
              <a:t>VULNERACIÓN DE GARANTÍAS CONSTITUCIONALES</a:t>
            </a:r>
          </a:p>
          <a:p>
            <a:pPr algn="ctr"/>
            <a:endParaRPr lang="es-PE" sz="2800" b="1" dirty="0">
              <a:latin typeface="Arial" panose="020B0604020202020204" pitchFamily="34" charset="0"/>
              <a:ea typeface="Times New Roman" panose="02020603050405020304" pitchFamily="18" charset="0"/>
            </a:endParaRPr>
          </a:p>
          <a:p>
            <a:pPr algn="ctr"/>
            <a:r>
              <a:rPr lang="es-PE" sz="2800" dirty="0">
                <a:latin typeface="Arial" panose="020B0604020202020204" pitchFamily="34" charset="0"/>
                <a:ea typeface="Times New Roman" panose="02020603050405020304" pitchFamily="18" charset="0"/>
              </a:rPr>
              <a:t>Derecho de Defensa.</a:t>
            </a:r>
          </a:p>
          <a:p>
            <a:pPr algn="ctr"/>
            <a:r>
              <a:rPr lang="es-PE" sz="2800" dirty="0">
                <a:latin typeface="Arial" panose="020B0604020202020204" pitchFamily="34" charset="0"/>
                <a:ea typeface="Times New Roman" panose="02020603050405020304" pitchFamily="18" charset="0"/>
              </a:rPr>
              <a:t>Derecho al Debido Proceso.</a:t>
            </a:r>
            <a:endParaRPr lang="es-PE" sz="2800" b="1" dirty="0">
              <a:latin typeface="Arial" panose="020B0604020202020204" pitchFamily="34" charset="0"/>
              <a:ea typeface="Times New Roman" panose="02020603050405020304" pitchFamily="18" charset="0"/>
            </a:endParaRPr>
          </a:p>
        </p:txBody>
      </p:sp>
      <p:sp>
        <p:nvSpPr>
          <p:cNvPr id="8" name="Es igual a 7">
            <a:extLst>
              <a:ext uri="{FF2B5EF4-FFF2-40B4-BE49-F238E27FC236}">
                <a16:creationId xmlns:a16="http://schemas.microsoft.com/office/drawing/2014/main" id="{6CA48B11-7ADB-4F95-90E2-36F9C2B53E4D}"/>
              </a:ext>
            </a:extLst>
          </p:cNvPr>
          <p:cNvSpPr/>
          <p:nvPr/>
        </p:nvSpPr>
        <p:spPr>
          <a:xfrm>
            <a:off x="4459857" y="2829464"/>
            <a:ext cx="3069668" cy="86177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bg1"/>
              </a:solidFill>
            </a:endParaRPr>
          </a:p>
        </p:txBody>
      </p:sp>
    </p:spTree>
    <p:extLst>
      <p:ext uri="{BB962C8B-B14F-4D97-AF65-F5344CB8AC3E}">
        <p14:creationId xmlns:p14="http://schemas.microsoft.com/office/powerpoint/2010/main" val="3137578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3" name="Cerrar llave 2">
            <a:extLst>
              <a:ext uri="{FF2B5EF4-FFF2-40B4-BE49-F238E27FC236}">
                <a16:creationId xmlns:a16="http://schemas.microsoft.com/office/drawing/2014/main" id="{F91B362F-4E2A-4C45-ADB8-54B24660EF3E}"/>
              </a:ext>
            </a:extLst>
          </p:cNvPr>
          <p:cNvSpPr/>
          <p:nvPr/>
        </p:nvSpPr>
        <p:spPr>
          <a:xfrm rot="5400000">
            <a:off x="5756222" y="-1259185"/>
            <a:ext cx="745588" cy="1089739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7" name="CuadroTexto 6">
            <a:extLst>
              <a:ext uri="{FF2B5EF4-FFF2-40B4-BE49-F238E27FC236}">
                <a16:creationId xmlns:a16="http://schemas.microsoft.com/office/drawing/2014/main" id="{CD9CC0EE-CCE6-4F99-95B4-ECAE98C19303}"/>
              </a:ext>
            </a:extLst>
          </p:cNvPr>
          <p:cNvSpPr txBox="1"/>
          <p:nvPr/>
        </p:nvSpPr>
        <p:spPr>
          <a:xfrm>
            <a:off x="829995" y="4687780"/>
            <a:ext cx="10297550" cy="2369880"/>
          </a:xfrm>
          <a:prstGeom prst="rect">
            <a:avLst/>
          </a:prstGeom>
          <a:noFill/>
        </p:spPr>
        <p:txBody>
          <a:bodyPr wrap="square">
            <a:spAutoFit/>
          </a:bodyPr>
          <a:lstStyle/>
          <a:p>
            <a:pPr algn="just"/>
            <a:r>
              <a:rPr lang="es-PE" sz="2400" dirty="0">
                <a:latin typeface="Arial" panose="020B0604020202020204" pitchFamily="34" charset="0"/>
                <a:ea typeface="Times New Roman" panose="02020603050405020304" pitchFamily="18" charset="0"/>
              </a:rPr>
              <a:t>Artículo 159° del CPP. Utilización de la prueba.-</a:t>
            </a:r>
          </a:p>
          <a:p>
            <a:pPr algn="just"/>
            <a:endParaRPr lang="es-PE" sz="2400" dirty="0">
              <a:latin typeface="Arial" panose="020B0604020202020204" pitchFamily="34" charset="0"/>
              <a:ea typeface="Times New Roman" panose="02020603050405020304" pitchFamily="18" charset="0"/>
            </a:endParaRPr>
          </a:p>
          <a:p>
            <a:pPr algn="just"/>
            <a:r>
              <a:rPr lang="es-PE" sz="2400" dirty="0">
                <a:latin typeface="Arial" panose="020B0604020202020204" pitchFamily="34" charset="0"/>
                <a:ea typeface="Times New Roman" panose="02020603050405020304" pitchFamily="18" charset="0"/>
              </a:rPr>
              <a:t>1. El Juez no podrá utilizar, directa o indirectamente, las fuentes o medios de prueba obtenidos con vulneración del contenido esencial de los derechos fundamentales de la persona.</a:t>
            </a:r>
          </a:p>
          <a:p>
            <a:pPr algn="ctr"/>
            <a:endParaRPr lang="es-PE" sz="2800" b="1" dirty="0">
              <a:latin typeface="Arial" panose="020B0604020202020204" pitchFamily="34" charset="0"/>
              <a:ea typeface="Times New Roman" panose="02020603050405020304" pitchFamily="18" charset="0"/>
            </a:endParaRPr>
          </a:p>
        </p:txBody>
      </p:sp>
      <p:sp>
        <p:nvSpPr>
          <p:cNvPr id="8" name="CuadroTexto 7">
            <a:extLst>
              <a:ext uri="{FF2B5EF4-FFF2-40B4-BE49-F238E27FC236}">
                <a16:creationId xmlns:a16="http://schemas.microsoft.com/office/drawing/2014/main" id="{B6EED836-F9A6-40C2-8CB2-97CEFC14CE5B}"/>
              </a:ext>
            </a:extLst>
          </p:cNvPr>
          <p:cNvSpPr txBox="1"/>
          <p:nvPr/>
        </p:nvSpPr>
        <p:spPr>
          <a:xfrm>
            <a:off x="489888" y="2684101"/>
            <a:ext cx="3069668" cy="954107"/>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 PROHIBIDA</a:t>
            </a:r>
          </a:p>
        </p:txBody>
      </p:sp>
      <p:sp>
        <p:nvSpPr>
          <p:cNvPr id="9" name="CuadroTexto 8">
            <a:extLst>
              <a:ext uri="{FF2B5EF4-FFF2-40B4-BE49-F238E27FC236}">
                <a16:creationId xmlns:a16="http://schemas.microsoft.com/office/drawing/2014/main" id="{BBF52A4B-4112-4B4B-AEDD-42F25DE12326}"/>
              </a:ext>
            </a:extLst>
          </p:cNvPr>
          <p:cNvSpPr txBox="1"/>
          <p:nvPr/>
        </p:nvSpPr>
        <p:spPr>
          <a:xfrm>
            <a:off x="8230459" y="2684101"/>
            <a:ext cx="3069668" cy="954107"/>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a:t>
            </a:r>
          </a:p>
          <a:p>
            <a:pPr algn="ctr"/>
            <a:r>
              <a:rPr lang="es-PE" sz="2800" b="1" dirty="0">
                <a:solidFill>
                  <a:schemeClr val="bg1"/>
                </a:solidFill>
                <a:latin typeface="Arial" panose="020B0604020202020204" pitchFamily="34" charset="0"/>
                <a:ea typeface="Times New Roman" panose="02020603050405020304" pitchFamily="18" charset="0"/>
              </a:rPr>
              <a:t>ILÍCITA</a:t>
            </a:r>
          </a:p>
        </p:txBody>
      </p:sp>
      <p:sp>
        <p:nvSpPr>
          <p:cNvPr id="10" name="Es igual a 9">
            <a:extLst>
              <a:ext uri="{FF2B5EF4-FFF2-40B4-BE49-F238E27FC236}">
                <a16:creationId xmlns:a16="http://schemas.microsoft.com/office/drawing/2014/main" id="{055B41B1-6C33-4198-BE29-4646D0BD6239}"/>
              </a:ext>
            </a:extLst>
          </p:cNvPr>
          <p:cNvSpPr/>
          <p:nvPr/>
        </p:nvSpPr>
        <p:spPr>
          <a:xfrm>
            <a:off x="4459857" y="2829464"/>
            <a:ext cx="3069668" cy="86177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bg1"/>
              </a:solidFill>
            </a:endParaRPr>
          </a:p>
        </p:txBody>
      </p:sp>
    </p:spTree>
    <p:extLst>
      <p:ext uri="{BB962C8B-B14F-4D97-AF65-F5344CB8AC3E}">
        <p14:creationId xmlns:p14="http://schemas.microsoft.com/office/powerpoint/2010/main" val="1221091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7" name="CuadroTexto 6">
            <a:extLst>
              <a:ext uri="{FF2B5EF4-FFF2-40B4-BE49-F238E27FC236}">
                <a16:creationId xmlns:a16="http://schemas.microsoft.com/office/drawing/2014/main" id="{CD9CC0EE-CCE6-4F99-95B4-ECAE98C19303}"/>
              </a:ext>
            </a:extLst>
          </p:cNvPr>
          <p:cNvSpPr txBox="1"/>
          <p:nvPr/>
        </p:nvSpPr>
        <p:spPr>
          <a:xfrm>
            <a:off x="907632" y="4127063"/>
            <a:ext cx="5251628" cy="2585323"/>
          </a:xfrm>
          <a:prstGeom prst="rect">
            <a:avLst/>
          </a:prstGeom>
          <a:noFill/>
        </p:spPr>
        <p:txBody>
          <a:bodyPr wrap="square">
            <a:spAutoFit/>
          </a:bodyPr>
          <a:lstStyle/>
          <a:p>
            <a:pPr algn="just"/>
            <a:r>
              <a:rPr lang="es-PE" b="1" dirty="0">
                <a:latin typeface="Arial" panose="020B0604020202020204" pitchFamily="34" charset="0"/>
                <a:ea typeface="Times New Roman" panose="02020603050405020304" pitchFamily="18" charset="0"/>
              </a:rPr>
              <a:t>“</a:t>
            </a:r>
            <a:r>
              <a:rPr lang="es-PE" b="1" i="1" dirty="0">
                <a:latin typeface="Arial" panose="020B0604020202020204" pitchFamily="34" charset="0"/>
                <a:ea typeface="Times New Roman" panose="02020603050405020304" pitchFamily="18" charset="0"/>
              </a:rPr>
              <a:t>La prueba ilícita es aquella en cuya obtención o actuación se lesionan derechos fundamentales o se viola la legalidad procesal, de modo que la misma deviene procesalmente en inefectiva e inutilizable</a:t>
            </a:r>
            <a:r>
              <a:rPr lang="es-PE" b="1" dirty="0">
                <a:latin typeface="Arial" panose="020B0604020202020204" pitchFamily="34" charset="0"/>
                <a:ea typeface="Times New Roman" panose="02020603050405020304" pitchFamily="18" charset="0"/>
              </a:rPr>
              <a:t>” (Cas. 591-2015-Húanuco).</a:t>
            </a:r>
          </a:p>
          <a:p>
            <a:pPr algn="just"/>
            <a:endParaRPr lang="es-PE" b="1" dirty="0">
              <a:latin typeface="Arial" panose="020B0604020202020204" pitchFamily="34" charset="0"/>
              <a:ea typeface="Times New Roman" panose="02020603050405020304" pitchFamily="18" charset="0"/>
            </a:endParaRPr>
          </a:p>
          <a:p>
            <a:pPr algn="just"/>
            <a:r>
              <a:rPr lang="es-PE" b="1" u="sng" dirty="0">
                <a:latin typeface="Arial" panose="020B0604020202020204" pitchFamily="34" charset="0"/>
                <a:ea typeface="Times New Roman" panose="02020603050405020304" pitchFamily="18" charset="0"/>
              </a:rPr>
              <a:t>CONSECUENCIA:</a:t>
            </a:r>
            <a:r>
              <a:rPr lang="es-PE" b="1" dirty="0">
                <a:latin typeface="Arial" panose="020B0604020202020204" pitchFamily="34" charset="0"/>
                <a:ea typeface="Times New Roman" panose="02020603050405020304" pitchFamily="18" charset="0"/>
              </a:rPr>
              <a:t> Exclusión de la prueba del proceso.</a:t>
            </a:r>
          </a:p>
        </p:txBody>
      </p:sp>
      <p:sp>
        <p:nvSpPr>
          <p:cNvPr id="8" name="CuadroTexto 7">
            <a:extLst>
              <a:ext uri="{FF2B5EF4-FFF2-40B4-BE49-F238E27FC236}">
                <a16:creationId xmlns:a16="http://schemas.microsoft.com/office/drawing/2014/main" id="{B6EED836-F9A6-40C2-8CB2-97CEFC14CE5B}"/>
              </a:ext>
            </a:extLst>
          </p:cNvPr>
          <p:cNvSpPr txBox="1"/>
          <p:nvPr/>
        </p:nvSpPr>
        <p:spPr>
          <a:xfrm>
            <a:off x="1568189" y="2468656"/>
            <a:ext cx="3069668" cy="1384995"/>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 PROHIBIDA O ILÍCÍTA</a:t>
            </a:r>
          </a:p>
        </p:txBody>
      </p:sp>
      <p:sp>
        <p:nvSpPr>
          <p:cNvPr id="9" name="CuadroTexto 8">
            <a:extLst>
              <a:ext uri="{FF2B5EF4-FFF2-40B4-BE49-F238E27FC236}">
                <a16:creationId xmlns:a16="http://schemas.microsoft.com/office/drawing/2014/main" id="{BBF52A4B-4112-4B4B-AEDD-42F25DE12326}"/>
              </a:ext>
            </a:extLst>
          </p:cNvPr>
          <p:cNvSpPr txBox="1"/>
          <p:nvPr/>
        </p:nvSpPr>
        <p:spPr>
          <a:xfrm>
            <a:off x="7399186" y="2580582"/>
            <a:ext cx="3069668" cy="954107"/>
          </a:xfrm>
          <a:prstGeom prst="rect">
            <a:avLst/>
          </a:prstGeom>
          <a:noFill/>
        </p:spPr>
        <p:txBody>
          <a:bodyPr wrap="square">
            <a:spAutoFit/>
          </a:bodyPr>
          <a:lstStyle/>
          <a:p>
            <a:pPr algn="ctr"/>
            <a:r>
              <a:rPr lang="es-PE" sz="2800" b="1" dirty="0">
                <a:solidFill>
                  <a:schemeClr val="bg1"/>
                </a:solidFill>
                <a:latin typeface="Arial" panose="020B0604020202020204" pitchFamily="34" charset="0"/>
                <a:ea typeface="Times New Roman" panose="02020603050405020304" pitchFamily="18" charset="0"/>
              </a:rPr>
              <a:t>PRUEBA</a:t>
            </a:r>
          </a:p>
          <a:p>
            <a:pPr algn="ctr"/>
            <a:r>
              <a:rPr lang="es-PE" sz="2800" b="1" dirty="0">
                <a:solidFill>
                  <a:schemeClr val="bg1"/>
                </a:solidFill>
                <a:latin typeface="Arial" panose="020B0604020202020204" pitchFamily="34" charset="0"/>
                <a:ea typeface="Times New Roman" panose="02020603050405020304" pitchFamily="18" charset="0"/>
              </a:rPr>
              <a:t>IRREGULAR</a:t>
            </a:r>
          </a:p>
        </p:txBody>
      </p:sp>
      <p:sp>
        <p:nvSpPr>
          <p:cNvPr id="11" name="CuadroTexto 10">
            <a:extLst>
              <a:ext uri="{FF2B5EF4-FFF2-40B4-BE49-F238E27FC236}">
                <a16:creationId xmlns:a16="http://schemas.microsoft.com/office/drawing/2014/main" id="{E3AFF876-A735-44AC-9D8E-EAB61E79CCB5}"/>
              </a:ext>
            </a:extLst>
          </p:cNvPr>
          <p:cNvSpPr txBox="1"/>
          <p:nvPr/>
        </p:nvSpPr>
        <p:spPr>
          <a:xfrm>
            <a:off x="6901991" y="4069727"/>
            <a:ext cx="4553888" cy="2308324"/>
          </a:xfrm>
          <a:prstGeom prst="rect">
            <a:avLst/>
          </a:prstGeom>
          <a:noFill/>
        </p:spPr>
        <p:txBody>
          <a:bodyPr wrap="square">
            <a:spAutoFit/>
          </a:bodyPr>
          <a:lstStyle/>
          <a:p>
            <a:pPr algn="just"/>
            <a:r>
              <a:rPr lang="es-PE" b="1" dirty="0">
                <a:solidFill>
                  <a:schemeClr val="bg1"/>
                </a:solidFill>
                <a:latin typeface="Arial" panose="020B0604020202020204" pitchFamily="34" charset="0"/>
                <a:ea typeface="Times New Roman" panose="02020603050405020304" pitchFamily="18" charset="0"/>
              </a:rPr>
              <a:t>Violación de una norma procesal al momento de incorporar el medio probatorio al proceso.</a:t>
            </a:r>
          </a:p>
          <a:p>
            <a:pPr algn="just"/>
            <a:endParaRPr lang="es-PE" b="1" dirty="0">
              <a:solidFill>
                <a:schemeClr val="bg1"/>
              </a:solidFill>
              <a:latin typeface="Arial" panose="020B0604020202020204" pitchFamily="34" charset="0"/>
              <a:ea typeface="Times New Roman" panose="02020603050405020304" pitchFamily="18" charset="0"/>
            </a:endParaRPr>
          </a:p>
          <a:p>
            <a:pPr algn="just"/>
            <a:r>
              <a:rPr lang="es-PE" b="1" dirty="0">
                <a:solidFill>
                  <a:schemeClr val="bg1"/>
                </a:solidFill>
                <a:latin typeface="Arial" panose="020B0604020202020204" pitchFamily="34" charset="0"/>
                <a:ea typeface="Times New Roman" panose="02020603050405020304" pitchFamily="18" charset="0"/>
              </a:rPr>
              <a:t>CONSECUENCIA: Su exclusión no es la regla, pues debe analizar la “intensidad de afectación” de dicha prueba irregular a los derechos fundamentales.</a:t>
            </a:r>
          </a:p>
        </p:txBody>
      </p:sp>
      <p:sp>
        <p:nvSpPr>
          <p:cNvPr id="4" name="Distinto de 3">
            <a:extLst>
              <a:ext uri="{FF2B5EF4-FFF2-40B4-BE49-F238E27FC236}">
                <a16:creationId xmlns:a16="http://schemas.microsoft.com/office/drawing/2014/main" id="{AD598E65-6701-447A-8D70-A5B833F60D10}"/>
              </a:ext>
            </a:extLst>
          </p:cNvPr>
          <p:cNvSpPr/>
          <p:nvPr/>
        </p:nvSpPr>
        <p:spPr>
          <a:xfrm>
            <a:off x="4792815" y="2584434"/>
            <a:ext cx="2682815" cy="103039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bg1"/>
              </a:solidFill>
            </a:endParaRPr>
          </a:p>
        </p:txBody>
      </p:sp>
    </p:spTree>
    <p:extLst>
      <p:ext uri="{BB962C8B-B14F-4D97-AF65-F5344CB8AC3E}">
        <p14:creationId xmlns:p14="http://schemas.microsoft.com/office/powerpoint/2010/main" val="1641422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60098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CUESTIONAMIENTO:</a:t>
            </a:r>
          </a:p>
          <a:p>
            <a:pPr algn="just"/>
            <a:endParaRPr lang="es-PE" sz="2000" b="1" dirty="0">
              <a:solidFill>
                <a:schemeClr val="bg1"/>
              </a:solidFill>
              <a:latin typeface="Arial" panose="020B0604020202020204" pitchFamily="34" charset="0"/>
            </a:endParaRPr>
          </a:p>
          <a:p>
            <a:pPr marL="342900" indent="-342900" eaLnBrk="1" fontAlgn="auto" hangingPunct="1">
              <a:spcAft>
                <a:spcPts val="0"/>
              </a:spcAft>
              <a:buFontTx/>
              <a:buChar char="-"/>
              <a:defRPr/>
            </a:pPr>
            <a:r>
              <a:rPr lang="es-PE" sz="2000" dirty="0">
                <a:solidFill>
                  <a:schemeClr val="bg1"/>
                </a:solidFill>
              </a:rPr>
              <a:t>Al inicio de  la investigación, en la audiencia de tutela.</a:t>
            </a:r>
          </a:p>
          <a:p>
            <a:pPr marL="342900" indent="-342900" eaLnBrk="1" fontAlgn="auto" hangingPunct="1">
              <a:spcAft>
                <a:spcPts val="0"/>
              </a:spcAft>
              <a:buFontTx/>
              <a:buChar char="-"/>
              <a:defRPr/>
            </a:pPr>
            <a:endParaRPr lang="es-PE" sz="2000" dirty="0">
              <a:solidFill>
                <a:schemeClr val="bg1"/>
              </a:solidFill>
            </a:endParaRPr>
          </a:p>
          <a:p>
            <a:pPr marL="342900" indent="-342900" eaLnBrk="1" fontAlgn="auto" hangingPunct="1">
              <a:spcAft>
                <a:spcPts val="0"/>
              </a:spcAft>
              <a:buFontTx/>
              <a:buChar char="-"/>
              <a:defRPr/>
            </a:pPr>
            <a:r>
              <a:rPr lang="es-PE" sz="2000" dirty="0">
                <a:solidFill>
                  <a:schemeClr val="bg1"/>
                </a:solidFill>
              </a:rPr>
              <a:t>Se pude solicitar también la inadmisión de un prueba ilícita en la </a:t>
            </a:r>
            <a:r>
              <a:rPr lang="es-PE" sz="2000" b="1" dirty="0">
                <a:solidFill>
                  <a:schemeClr val="bg1"/>
                </a:solidFill>
              </a:rPr>
              <a:t>Etapa Intermedia. Se </a:t>
            </a:r>
            <a:r>
              <a:rPr lang="es-PE" sz="2000" dirty="0">
                <a:solidFill>
                  <a:schemeClr val="bg1"/>
                </a:solidFill>
              </a:rPr>
              <a:t>debatirá la admisibilidad de la prueba ofrecida y el Juez deberá decidir sobre la admisión de los medios de prueba ofrecidos. Esto en tanto que la etapa intermedia es la adecuada para revisar que los actos de investigación se hayan realizado de forma correcta. </a:t>
            </a:r>
          </a:p>
          <a:p>
            <a:pPr marL="342900" indent="-342900" eaLnBrk="1" fontAlgn="auto" hangingPunct="1">
              <a:spcAft>
                <a:spcPts val="0"/>
              </a:spcAft>
              <a:buFontTx/>
              <a:buChar char="-"/>
              <a:defRPr/>
            </a:pPr>
            <a:endParaRPr lang="es-PE" sz="2000" dirty="0">
              <a:solidFill>
                <a:schemeClr val="bg1"/>
              </a:solidFill>
            </a:endParaRPr>
          </a:p>
          <a:p>
            <a:pPr marL="342900" indent="-342900" eaLnBrk="1" fontAlgn="auto" hangingPunct="1">
              <a:spcAft>
                <a:spcPts val="0"/>
              </a:spcAft>
              <a:buFontTx/>
              <a:buChar char="-"/>
              <a:defRPr/>
            </a:pPr>
            <a:r>
              <a:rPr lang="es-PE" sz="2000" dirty="0">
                <a:solidFill>
                  <a:schemeClr val="bg1"/>
                </a:solidFill>
              </a:rPr>
              <a:t>Prohibición de valoración: Artículo 159° del CPP </a:t>
            </a:r>
          </a:p>
        </p:txBody>
      </p:sp>
    </p:spTree>
    <p:extLst>
      <p:ext uri="{BB962C8B-B14F-4D97-AF65-F5344CB8AC3E}">
        <p14:creationId xmlns:p14="http://schemas.microsoft.com/office/powerpoint/2010/main" val="1631971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293209"/>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EXCLUSIÓN:</a:t>
            </a:r>
          </a:p>
          <a:p>
            <a:pPr algn="just"/>
            <a:endParaRPr lang="es-PE" sz="2000" b="1" dirty="0">
              <a:solidFill>
                <a:schemeClr val="bg1"/>
              </a:solidFill>
              <a:latin typeface="Arial" panose="020B0604020202020204" pitchFamily="34" charset="0"/>
            </a:endParaRPr>
          </a:p>
          <a:p>
            <a:pPr marL="342900" indent="-342900" algn="just" eaLnBrk="1" fontAlgn="auto" hangingPunct="1">
              <a:spcAft>
                <a:spcPts val="0"/>
              </a:spcAft>
              <a:buFontTx/>
              <a:buChar char="-"/>
              <a:defRPr/>
            </a:pPr>
            <a:r>
              <a:rPr lang="es-PE" sz="2000" dirty="0">
                <a:solidFill>
                  <a:schemeClr val="bg1"/>
                </a:solidFill>
              </a:rPr>
              <a:t>El nuevo  Código Procesal Penal, a diferencia del Código de Procedimientos Penales,  prevé la posibilidad de excluir la prueba ilícita en cada etapa en que se desarrolla el proceso penal. Es decir desde la sede de admisión.</a:t>
            </a:r>
          </a:p>
          <a:p>
            <a:pPr marL="342900" indent="-342900" algn="just" eaLnBrk="1" fontAlgn="auto" hangingPunct="1">
              <a:spcAft>
                <a:spcPts val="0"/>
              </a:spcAft>
              <a:buFontTx/>
              <a:buChar char="-"/>
              <a:defRPr/>
            </a:pPr>
            <a:endParaRPr lang="es-PE" sz="2000" dirty="0">
              <a:solidFill>
                <a:schemeClr val="bg1"/>
              </a:solidFill>
            </a:endParaRPr>
          </a:p>
          <a:p>
            <a:pPr marL="342900" indent="-342900" algn="just" eaLnBrk="1" fontAlgn="auto" hangingPunct="1">
              <a:spcAft>
                <a:spcPts val="0"/>
              </a:spcAft>
              <a:buFontTx/>
              <a:buChar char="-"/>
              <a:defRPr/>
            </a:pPr>
            <a:r>
              <a:rPr lang="es-PE" sz="2000" dirty="0">
                <a:solidFill>
                  <a:schemeClr val="bg1"/>
                </a:solidFill>
              </a:rPr>
              <a:t>Según el artículo 71°.4 del CPP de 2004, el imputado que considere que la vulneración de derechos fundamentales durante las diligencias preliminares o en la investigación preparatoria, puede hacer uso del vía de tutela ante el juez de investigación preparatoria.</a:t>
            </a:r>
          </a:p>
        </p:txBody>
      </p:sp>
    </p:spTree>
    <p:extLst>
      <p:ext uri="{BB962C8B-B14F-4D97-AF65-F5344CB8AC3E}">
        <p14:creationId xmlns:p14="http://schemas.microsoft.com/office/powerpoint/2010/main" val="400054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970318"/>
          </a:xfrm>
          <a:prstGeom prst="rect">
            <a:avLst/>
          </a:prstGeom>
          <a:noFill/>
        </p:spPr>
        <p:txBody>
          <a:bodyPr wrap="square">
            <a:spAutoFit/>
          </a:bodyPr>
          <a:lstStyle/>
          <a:p>
            <a:pPr algn="just"/>
            <a:r>
              <a:rPr lang="es-ES_tradnl" altLang="es-PE" sz="2800" b="1" u="sng" dirty="0">
                <a:solidFill>
                  <a:schemeClr val="bg1"/>
                </a:solidFill>
              </a:rPr>
              <a:t>Contenido:</a:t>
            </a:r>
          </a:p>
          <a:p>
            <a:pPr algn="just"/>
            <a:endParaRPr lang="es-ES_tradnl" altLang="es-PE" sz="2800" dirty="0">
              <a:solidFill>
                <a:schemeClr val="bg1"/>
              </a:solidFill>
            </a:endParaRPr>
          </a:p>
          <a:p>
            <a:pPr marL="514350" indent="-514350" algn="just">
              <a:buAutoNum type="arabicPeriod"/>
            </a:pPr>
            <a:r>
              <a:rPr lang="es-PE" altLang="es-PE" sz="2800" dirty="0">
                <a:solidFill>
                  <a:schemeClr val="bg1"/>
                </a:solidFill>
              </a:rPr>
              <a:t>Ofrecimiento.</a:t>
            </a:r>
          </a:p>
          <a:p>
            <a:pPr marL="514350" indent="-514350" algn="just">
              <a:buAutoNum type="arabicPeriod"/>
            </a:pPr>
            <a:r>
              <a:rPr lang="es-PE" altLang="es-PE" sz="2800" dirty="0">
                <a:solidFill>
                  <a:schemeClr val="bg1"/>
                </a:solidFill>
              </a:rPr>
              <a:t>Admisión. </a:t>
            </a:r>
          </a:p>
          <a:p>
            <a:pPr marL="514350" indent="-514350" algn="just">
              <a:buAutoNum type="arabicPeriod"/>
            </a:pPr>
            <a:r>
              <a:rPr lang="es-PE" altLang="es-PE" sz="2800" dirty="0">
                <a:solidFill>
                  <a:schemeClr val="bg1"/>
                </a:solidFill>
              </a:rPr>
              <a:t>Actuación.</a:t>
            </a:r>
          </a:p>
          <a:p>
            <a:pPr marL="514350" indent="-514350" algn="just">
              <a:buAutoNum type="arabicPeriod"/>
            </a:pPr>
            <a:r>
              <a:rPr lang="es-PE" altLang="es-PE" sz="2800" dirty="0" err="1">
                <a:solidFill>
                  <a:schemeClr val="bg1"/>
                </a:solidFill>
              </a:rPr>
              <a:t>Valorazión</a:t>
            </a:r>
            <a:r>
              <a:rPr lang="es-PE" altLang="es-PE" sz="2800" dirty="0">
                <a:solidFill>
                  <a:schemeClr val="bg1"/>
                </a:solidFill>
              </a:rPr>
              <a:t>.</a:t>
            </a:r>
          </a:p>
          <a:p>
            <a:pPr marL="514350" indent="-514350" algn="just">
              <a:buAutoNum type="arabicPeriod"/>
            </a:pPr>
            <a:endParaRPr lang="es-PE" altLang="es-PE" sz="2800" dirty="0">
              <a:solidFill>
                <a:schemeClr val="bg1"/>
              </a:solidFill>
            </a:endParaRPr>
          </a:p>
          <a:p>
            <a:pPr marL="514350" indent="-514350" algn="just">
              <a:buAutoNum type="arabicPeriod"/>
            </a:pPr>
            <a:r>
              <a:rPr lang="es-PE" altLang="es-PE" sz="2800" dirty="0">
                <a:solidFill>
                  <a:schemeClr val="bg1"/>
                </a:solidFill>
              </a:rPr>
              <a:t>Motivación.</a:t>
            </a:r>
          </a:p>
          <a:p>
            <a:pPr algn="just"/>
            <a:endParaRPr lang="es-PE" sz="2800" b="1" dirty="0">
              <a:solidFill>
                <a:schemeClr val="bg1"/>
              </a:solidFill>
              <a:effectLst/>
              <a:latin typeface="Arial" panose="020B0604020202020204" pitchFamily="34" charset="0"/>
              <a:ea typeface="Times New Roman" panose="02020603050405020304" pitchFamily="18" charset="0"/>
            </a:endParaRPr>
          </a:p>
        </p:txBody>
      </p:sp>
      <p:sp>
        <p:nvSpPr>
          <p:cNvPr id="3" name="Cerrar llave 2">
            <a:extLst>
              <a:ext uri="{FF2B5EF4-FFF2-40B4-BE49-F238E27FC236}">
                <a16:creationId xmlns:a16="http://schemas.microsoft.com/office/drawing/2014/main" id="{394F57FA-FFDF-423B-B3EA-68C04A7F9BF2}"/>
              </a:ext>
            </a:extLst>
          </p:cNvPr>
          <p:cNvSpPr/>
          <p:nvPr/>
        </p:nvSpPr>
        <p:spPr>
          <a:xfrm>
            <a:off x="3277772" y="2996418"/>
            <a:ext cx="1153551" cy="1561514"/>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4" name="CuadroTexto 3">
            <a:extLst>
              <a:ext uri="{FF2B5EF4-FFF2-40B4-BE49-F238E27FC236}">
                <a16:creationId xmlns:a16="http://schemas.microsoft.com/office/drawing/2014/main" id="{5FA8EFAA-E155-4B1C-8953-DBBF4C1D0140}"/>
              </a:ext>
            </a:extLst>
          </p:cNvPr>
          <p:cNvSpPr txBox="1"/>
          <p:nvPr/>
        </p:nvSpPr>
        <p:spPr>
          <a:xfrm>
            <a:off x="4825218" y="3066958"/>
            <a:ext cx="6175717" cy="1384995"/>
          </a:xfrm>
          <a:prstGeom prst="rect">
            <a:avLst/>
          </a:prstGeom>
          <a:noFill/>
        </p:spPr>
        <p:txBody>
          <a:bodyPr wrap="square" rtlCol="0">
            <a:spAutoFit/>
          </a:bodyPr>
          <a:lstStyle/>
          <a:p>
            <a:pPr algn="just"/>
            <a:r>
              <a:rPr lang="es-PE" sz="2800" dirty="0">
                <a:solidFill>
                  <a:schemeClr val="bg1"/>
                </a:solidFill>
              </a:rPr>
              <a:t>A lo largo del proceso (investigación, etapa </a:t>
            </a:r>
            <a:r>
              <a:rPr lang="es-PE" sz="2800" dirty="0" err="1">
                <a:solidFill>
                  <a:schemeClr val="bg1"/>
                </a:solidFill>
              </a:rPr>
              <a:t>postulatoria</a:t>
            </a:r>
            <a:r>
              <a:rPr lang="es-PE" sz="2800" dirty="0">
                <a:solidFill>
                  <a:schemeClr val="bg1"/>
                </a:solidFill>
              </a:rPr>
              <a:t> y en el Juzgamiento).</a:t>
            </a:r>
            <a:r>
              <a:rPr lang="es-PE" dirty="0">
                <a:solidFill>
                  <a:schemeClr val="bg1"/>
                </a:solidFill>
              </a:rPr>
              <a:t> </a:t>
            </a:r>
          </a:p>
        </p:txBody>
      </p:sp>
      <p:sp>
        <p:nvSpPr>
          <p:cNvPr id="6" name="Flecha: a la derecha 5">
            <a:extLst>
              <a:ext uri="{FF2B5EF4-FFF2-40B4-BE49-F238E27FC236}">
                <a16:creationId xmlns:a16="http://schemas.microsoft.com/office/drawing/2014/main" id="{D2222432-6065-4739-8F37-D9B3BB9D1515}"/>
              </a:ext>
            </a:extLst>
          </p:cNvPr>
          <p:cNvSpPr/>
          <p:nvPr/>
        </p:nvSpPr>
        <p:spPr>
          <a:xfrm>
            <a:off x="3137095" y="5120640"/>
            <a:ext cx="1674056" cy="438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bg1"/>
              </a:solidFill>
            </a:endParaRPr>
          </a:p>
        </p:txBody>
      </p:sp>
      <p:sp>
        <p:nvSpPr>
          <p:cNvPr id="7" name="CuadroTexto 6">
            <a:extLst>
              <a:ext uri="{FF2B5EF4-FFF2-40B4-BE49-F238E27FC236}">
                <a16:creationId xmlns:a16="http://schemas.microsoft.com/office/drawing/2014/main" id="{DC1CF740-B122-478D-AB5A-C7B23D244C14}"/>
              </a:ext>
            </a:extLst>
          </p:cNvPr>
          <p:cNvSpPr txBox="1"/>
          <p:nvPr/>
        </p:nvSpPr>
        <p:spPr>
          <a:xfrm>
            <a:off x="4977617" y="5058749"/>
            <a:ext cx="6175717" cy="523220"/>
          </a:xfrm>
          <a:prstGeom prst="rect">
            <a:avLst/>
          </a:prstGeom>
          <a:noFill/>
        </p:spPr>
        <p:txBody>
          <a:bodyPr wrap="square" rtlCol="0">
            <a:spAutoFit/>
          </a:bodyPr>
          <a:lstStyle/>
          <a:p>
            <a:pPr algn="just"/>
            <a:r>
              <a:rPr lang="es-PE" sz="2800" dirty="0">
                <a:solidFill>
                  <a:schemeClr val="bg1"/>
                </a:solidFill>
              </a:rPr>
              <a:t>En la Sentencia.</a:t>
            </a:r>
            <a:endParaRPr lang="es-PE" dirty="0">
              <a:solidFill>
                <a:schemeClr val="bg1"/>
              </a:solidFill>
            </a:endParaRPr>
          </a:p>
        </p:txBody>
      </p:sp>
    </p:spTree>
    <p:extLst>
      <p:ext uri="{BB962C8B-B14F-4D97-AF65-F5344CB8AC3E}">
        <p14:creationId xmlns:p14="http://schemas.microsoft.com/office/powerpoint/2010/main" val="3039248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293209"/>
          </a:xfrm>
          <a:prstGeom prst="rect">
            <a:avLst/>
          </a:prstGeom>
          <a:noFill/>
        </p:spPr>
        <p:txBody>
          <a:bodyPr wrap="square">
            <a:spAutoFit/>
          </a:bodyPr>
          <a:lstStyle/>
          <a:p>
            <a:endParaRPr lang="es-PE" sz="2800">
              <a:solidFill>
                <a:schemeClr val="bg1"/>
              </a:solidFill>
              <a:latin typeface="Arial" panose="020B0604020202020204" pitchFamily="34" charset="0"/>
              <a:ea typeface="Times New Roman" panose="02020603050405020304" pitchFamily="18" charset="0"/>
            </a:endParaRPr>
          </a:p>
          <a:p>
            <a:pPr algn="just"/>
            <a:r>
              <a:rPr lang="es-PE" sz="2000" b="1" u="sng">
                <a:solidFill>
                  <a:schemeClr val="bg1"/>
                </a:solidFill>
                <a:latin typeface="Arial" panose="020B0604020202020204" pitchFamily="34" charset="0"/>
                <a:ea typeface="Times New Roman" panose="02020603050405020304" pitchFamily="18" charset="0"/>
              </a:rPr>
              <a:t>EXCLUSIÓN:</a:t>
            </a:r>
          </a:p>
          <a:p>
            <a:pPr algn="just"/>
            <a:endParaRPr lang="es-PE" sz="2000" b="1">
              <a:solidFill>
                <a:schemeClr val="bg1"/>
              </a:solidFill>
              <a:latin typeface="Arial" panose="020B0604020202020204" pitchFamily="34" charset="0"/>
            </a:endParaRPr>
          </a:p>
          <a:p>
            <a:pPr marL="342900" indent="-342900" algn="just" eaLnBrk="1" fontAlgn="auto" hangingPunct="1">
              <a:spcAft>
                <a:spcPts val="0"/>
              </a:spcAft>
              <a:buFontTx/>
              <a:buChar char="-"/>
              <a:defRPr/>
            </a:pPr>
            <a:r>
              <a:rPr lang="es-PE" sz="2000">
                <a:solidFill>
                  <a:schemeClr val="bg1"/>
                </a:solidFill>
              </a:rPr>
              <a:t>Al respecto, la Corte Suprema de Justicia, en el Acuerdo Plenario Nro. 05-2010/CJ -116, ha señalado:  “a través de la audiencia de tutela se podrá solicitar la exclusión de material probatorio obtenido ilícitamente (…) siempre que no exista una vía propia para alcanzar este propósito”. </a:t>
            </a:r>
          </a:p>
          <a:p>
            <a:pPr algn="just" eaLnBrk="1" fontAlgn="auto" hangingPunct="1">
              <a:spcAft>
                <a:spcPts val="0"/>
              </a:spcAft>
              <a:defRPr/>
            </a:pPr>
            <a:endParaRPr lang="es-PE" sz="2000">
              <a:solidFill>
                <a:schemeClr val="bg1"/>
              </a:solidFill>
            </a:endParaRPr>
          </a:p>
          <a:p>
            <a:pPr algn="just" eaLnBrk="1" fontAlgn="auto" hangingPunct="1">
              <a:spcAft>
                <a:spcPts val="0"/>
              </a:spcAft>
              <a:defRPr/>
            </a:pPr>
            <a:endParaRPr lang="es-PE" sz="2000">
              <a:solidFill>
                <a:schemeClr val="bg1"/>
              </a:solidFill>
            </a:endParaRPr>
          </a:p>
          <a:p>
            <a:pPr algn="just" eaLnBrk="1" fontAlgn="auto" hangingPunct="1">
              <a:spcAft>
                <a:spcPts val="0"/>
              </a:spcAft>
              <a:defRPr/>
            </a:pPr>
            <a:endParaRPr lang="es-PE" sz="2000" dirty="0">
              <a:solidFill>
                <a:schemeClr val="bg1"/>
              </a:solidFill>
            </a:endParaRPr>
          </a:p>
        </p:txBody>
      </p:sp>
      <p:pic>
        <p:nvPicPr>
          <p:cNvPr id="4" name="Imagen 3">
            <a:extLst>
              <a:ext uri="{FF2B5EF4-FFF2-40B4-BE49-F238E27FC236}">
                <a16:creationId xmlns:a16="http://schemas.microsoft.com/office/drawing/2014/main" id="{7D273D22-CCE1-402C-8081-A029CF66447A}"/>
              </a:ext>
            </a:extLst>
          </p:cNvPr>
          <p:cNvPicPr>
            <a:picLocks noChangeAspect="1"/>
          </p:cNvPicPr>
          <p:nvPr/>
        </p:nvPicPr>
        <p:blipFill>
          <a:blip r:embed="rId2"/>
          <a:stretch>
            <a:fillRect/>
          </a:stretch>
        </p:blipFill>
        <p:spPr>
          <a:xfrm>
            <a:off x="3154836" y="4023605"/>
            <a:ext cx="8043048" cy="2763024"/>
          </a:xfrm>
          <a:prstGeom prst="rect">
            <a:avLst/>
          </a:prstGeom>
        </p:spPr>
      </p:pic>
    </p:spTree>
    <p:extLst>
      <p:ext uri="{BB962C8B-B14F-4D97-AF65-F5344CB8AC3E}">
        <p14:creationId xmlns:p14="http://schemas.microsoft.com/office/powerpoint/2010/main" val="891621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10">
            <a:extLst>
              <a:ext uri="{FF2B5EF4-FFF2-40B4-BE49-F238E27FC236}">
                <a16:creationId xmlns:a16="http://schemas.microsoft.com/office/drawing/2014/main" id="{6E8EAA58-F4CF-46BE-ACC9-09958D856295}"/>
              </a:ext>
            </a:extLst>
          </p:cNvPr>
          <p:cNvGraphicFramePr>
            <a:graphicFrameLocks/>
          </p:cNvGraphicFramePr>
          <p:nvPr>
            <p:extLst>
              <p:ext uri="{D42A27DB-BD31-4B8C-83A1-F6EECF244321}">
                <p14:modId xmlns:p14="http://schemas.microsoft.com/office/powerpoint/2010/main" val="216805339"/>
              </p:ext>
            </p:extLst>
          </p:nvPr>
        </p:nvGraphicFramePr>
        <p:xfrm>
          <a:off x="268744" y="3960698"/>
          <a:ext cx="10802531" cy="605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F8DF4F1B-52CD-465E-82B8-D2BD82CB84BE}"/>
              </a:ext>
            </a:extLst>
          </p:cNvPr>
          <p:cNvSpPr txBox="1"/>
          <p:nvPr/>
        </p:nvSpPr>
        <p:spPr>
          <a:xfrm>
            <a:off x="590843" y="984738"/>
            <a:ext cx="10860259" cy="523220"/>
          </a:xfrm>
          <a:prstGeom prst="rect">
            <a:avLst/>
          </a:prstGeom>
          <a:noFill/>
        </p:spPr>
        <p:txBody>
          <a:bodyPr wrap="square" rtlCol="0">
            <a:spAutoFit/>
          </a:bodyPr>
          <a:lstStyle/>
          <a:p>
            <a:pPr algn="ctr"/>
            <a:r>
              <a:rPr lang="es-PE" sz="2800" b="1" dirty="0"/>
              <a:t>Derecho a Probar</a:t>
            </a:r>
          </a:p>
        </p:txBody>
      </p:sp>
      <p:sp>
        <p:nvSpPr>
          <p:cNvPr id="9" name="Cerrar llave 8">
            <a:extLst>
              <a:ext uri="{FF2B5EF4-FFF2-40B4-BE49-F238E27FC236}">
                <a16:creationId xmlns:a16="http://schemas.microsoft.com/office/drawing/2014/main" id="{02E22FAF-FE8E-46CF-A480-3855B34FC829}"/>
              </a:ext>
            </a:extLst>
          </p:cNvPr>
          <p:cNvSpPr/>
          <p:nvPr/>
        </p:nvSpPr>
        <p:spPr>
          <a:xfrm rot="5400000" flipH="1">
            <a:off x="1902280" y="1678885"/>
            <a:ext cx="523220" cy="3790292"/>
          </a:xfrm>
          <a:prstGeom prst="rightBrace">
            <a:avLst>
              <a:gd name="adj1" fmla="val 8333"/>
              <a:gd name="adj2" fmla="val 5016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0" name="CuadroTexto 9">
            <a:extLst>
              <a:ext uri="{FF2B5EF4-FFF2-40B4-BE49-F238E27FC236}">
                <a16:creationId xmlns:a16="http://schemas.microsoft.com/office/drawing/2014/main" id="{29FF64BC-C465-472A-9787-805F630B1174}"/>
              </a:ext>
            </a:extLst>
          </p:cNvPr>
          <p:cNvSpPr txBox="1"/>
          <p:nvPr/>
        </p:nvSpPr>
        <p:spPr>
          <a:xfrm>
            <a:off x="795671" y="1980307"/>
            <a:ext cx="2484104" cy="1046440"/>
          </a:xfrm>
          <a:prstGeom prst="rect">
            <a:avLst/>
          </a:prstGeom>
          <a:noFill/>
        </p:spPr>
        <p:txBody>
          <a:bodyPr wrap="square" rtlCol="0">
            <a:spAutoFit/>
          </a:bodyPr>
          <a:lstStyle/>
          <a:p>
            <a:pPr algn="ctr"/>
            <a:r>
              <a:rPr lang="es-PE" sz="1600" b="1" dirty="0">
                <a:solidFill>
                  <a:schemeClr val="bg1"/>
                </a:solidFill>
                <a:latin typeface="Trebuchet MS (Cuerpo)"/>
              </a:rPr>
              <a:t>BUSQUEDA, OBTENCIÓN Y ASEGURDAMIENTO DE LA PRUEBA</a:t>
            </a:r>
          </a:p>
          <a:p>
            <a:pPr algn="just"/>
            <a:endParaRPr lang="es-PE" sz="1400" dirty="0">
              <a:solidFill>
                <a:schemeClr val="bg1"/>
              </a:solidFill>
            </a:endParaRPr>
          </a:p>
        </p:txBody>
      </p:sp>
      <p:sp>
        <p:nvSpPr>
          <p:cNvPr id="11" name="Cerrar llave 10">
            <a:extLst>
              <a:ext uri="{FF2B5EF4-FFF2-40B4-BE49-F238E27FC236}">
                <a16:creationId xmlns:a16="http://schemas.microsoft.com/office/drawing/2014/main" id="{A3FE7333-616D-422A-AD9D-5C5766E5F835}"/>
              </a:ext>
            </a:extLst>
          </p:cNvPr>
          <p:cNvSpPr/>
          <p:nvPr/>
        </p:nvSpPr>
        <p:spPr>
          <a:xfrm rot="5400000" flipH="1">
            <a:off x="8914513" y="1689553"/>
            <a:ext cx="523220" cy="3790291"/>
          </a:xfrm>
          <a:prstGeom prst="rightBrace">
            <a:avLst>
              <a:gd name="adj1" fmla="val 8333"/>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3" name="CuadroTexto 12">
            <a:extLst>
              <a:ext uri="{FF2B5EF4-FFF2-40B4-BE49-F238E27FC236}">
                <a16:creationId xmlns:a16="http://schemas.microsoft.com/office/drawing/2014/main" id="{97853147-E8BE-4249-827A-FC4C745FD1CB}"/>
              </a:ext>
            </a:extLst>
          </p:cNvPr>
          <p:cNvSpPr txBox="1"/>
          <p:nvPr/>
        </p:nvSpPr>
        <p:spPr>
          <a:xfrm>
            <a:off x="7146520" y="2071417"/>
            <a:ext cx="3790293" cy="523220"/>
          </a:xfrm>
          <a:prstGeom prst="rect">
            <a:avLst/>
          </a:prstGeom>
          <a:noFill/>
        </p:spPr>
        <p:txBody>
          <a:bodyPr wrap="square" rtlCol="0">
            <a:spAutoFit/>
          </a:bodyPr>
          <a:lstStyle/>
          <a:p>
            <a:pPr algn="ctr"/>
            <a:r>
              <a:rPr lang="es-PE" sz="1400" b="1" dirty="0">
                <a:solidFill>
                  <a:schemeClr val="bg1"/>
                </a:solidFill>
              </a:rPr>
              <a:t>ACTUACIÓN, VALORACIÓN y MOTIVACIÓN</a:t>
            </a:r>
          </a:p>
          <a:p>
            <a:pPr algn="just"/>
            <a:endParaRPr lang="es-PE" sz="1400" dirty="0">
              <a:solidFill>
                <a:schemeClr val="bg1"/>
              </a:solidFill>
            </a:endParaRPr>
          </a:p>
        </p:txBody>
      </p:sp>
      <p:sp>
        <p:nvSpPr>
          <p:cNvPr id="19" name="Cerrar llave 18">
            <a:extLst>
              <a:ext uri="{FF2B5EF4-FFF2-40B4-BE49-F238E27FC236}">
                <a16:creationId xmlns:a16="http://schemas.microsoft.com/office/drawing/2014/main" id="{07B4201B-E99C-403A-B27F-15702A18C4FD}"/>
              </a:ext>
            </a:extLst>
          </p:cNvPr>
          <p:cNvSpPr/>
          <p:nvPr/>
        </p:nvSpPr>
        <p:spPr>
          <a:xfrm rot="5400000" flipH="1">
            <a:off x="5408397" y="2097519"/>
            <a:ext cx="523220" cy="2953025"/>
          </a:xfrm>
          <a:prstGeom prst="rightBrace">
            <a:avLst>
              <a:gd name="adj1" fmla="val 256115"/>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20" name="CuadroTexto 19">
            <a:extLst>
              <a:ext uri="{FF2B5EF4-FFF2-40B4-BE49-F238E27FC236}">
                <a16:creationId xmlns:a16="http://schemas.microsoft.com/office/drawing/2014/main" id="{B2C869F4-D084-4AA2-92C4-A6A3BC77093B}"/>
              </a:ext>
            </a:extLst>
          </p:cNvPr>
          <p:cNvSpPr txBox="1"/>
          <p:nvPr/>
        </p:nvSpPr>
        <p:spPr>
          <a:xfrm>
            <a:off x="4059036" y="2068685"/>
            <a:ext cx="3171758" cy="1384995"/>
          </a:xfrm>
          <a:prstGeom prst="rect">
            <a:avLst/>
          </a:prstGeom>
          <a:noFill/>
        </p:spPr>
        <p:txBody>
          <a:bodyPr wrap="square" rtlCol="0">
            <a:spAutoFit/>
          </a:bodyPr>
          <a:lstStyle/>
          <a:p>
            <a:pPr algn="ctr"/>
            <a:r>
              <a:rPr lang="es-PE" sz="1400" b="1" dirty="0">
                <a:solidFill>
                  <a:schemeClr val="bg1"/>
                </a:solidFill>
              </a:rPr>
              <a:t>OFRECIMIENTO y ADMISIÓN DE LA PRUEBA</a:t>
            </a:r>
          </a:p>
          <a:p>
            <a:pPr algn="just"/>
            <a:endParaRPr lang="es-PE" sz="1400" b="1" dirty="0">
              <a:solidFill>
                <a:schemeClr val="bg1"/>
              </a:solidFill>
            </a:endParaRPr>
          </a:p>
          <a:p>
            <a:pPr algn="just"/>
            <a:r>
              <a:rPr lang="es-PE" sz="1400" b="1" dirty="0">
                <a:solidFill>
                  <a:schemeClr val="bg1"/>
                </a:solidFill>
              </a:rPr>
              <a:t>Pertinencia, conducencia y/o utilidad de los medios </a:t>
            </a:r>
            <a:r>
              <a:rPr lang="es-PE" sz="1400" b="1">
                <a:solidFill>
                  <a:schemeClr val="bg1"/>
                </a:solidFill>
              </a:rPr>
              <a:t>de Prueba.</a:t>
            </a:r>
            <a:endParaRPr lang="es-PE" sz="1400" b="1" dirty="0">
              <a:solidFill>
                <a:schemeClr val="bg1"/>
              </a:solidFill>
            </a:endParaRPr>
          </a:p>
          <a:p>
            <a:pPr algn="just"/>
            <a:endParaRPr lang="es-PE" sz="1400" dirty="0">
              <a:solidFill>
                <a:schemeClr val="bg1"/>
              </a:solidFill>
            </a:endParaRPr>
          </a:p>
        </p:txBody>
      </p:sp>
      <p:sp>
        <p:nvSpPr>
          <p:cNvPr id="12" name="Cerrar llave 11">
            <a:extLst>
              <a:ext uri="{FF2B5EF4-FFF2-40B4-BE49-F238E27FC236}">
                <a16:creationId xmlns:a16="http://schemas.microsoft.com/office/drawing/2014/main" id="{13A08AC8-8F82-43B1-BCF5-3C87BE474AA2}"/>
              </a:ext>
            </a:extLst>
          </p:cNvPr>
          <p:cNvSpPr/>
          <p:nvPr/>
        </p:nvSpPr>
        <p:spPr>
          <a:xfrm rot="16200000" flipH="1">
            <a:off x="3513251" y="1752027"/>
            <a:ext cx="523220" cy="7012232"/>
          </a:xfrm>
          <a:prstGeom prst="rightBrace">
            <a:avLst>
              <a:gd name="adj1" fmla="val 8333"/>
              <a:gd name="adj2" fmla="val 5016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solidFill>
                <a:schemeClr val="bg1"/>
              </a:solidFill>
            </a:endParaRPr>
          </a:p>
        </p:txBody>
      </p:sp>
      <p:sp>
        <p:nvSpPr>
          <p:cNvPr id="14" name="CuadroTexto 13">
            <a:extLst>
              <a:ext uri="{FF2B5EF4-FFF2-40B4-BE49-F238E27FC236}">
                <a16:creationId xmlns:a16="http://schemas.microsoft.com/office/drawing/2014/main" id="{0BC95407-C721-46BA-85FB-25AC6E266C97}"/>
              </a:ext>
            </a:extLst>
          </p:cNvPr>
          <p:cNvSpPr txBox="1"/>
          <p:nvPr/>
        </p:nvSpPr>
        <p:spPr>
          <a:xfrm>
            <a:off x="795671" y="5640105"/>
            <a:ext cx="5056489" cy="553998"/>
          </a:xfrm>
          <a:prstGeom prst="rect">
            <a:avLst/>
          </a:prstGeom>
          <a:noFill/>
        </p:spPr>
        <p:txBody>
          <a:bodyPr wrap="square" rtlCol="0">
            <a:spAutoFit/>
          </a:bodyPr>
          <a:lstStyle/>
          <a:p>
            <a:pPr algn="ctr"/>
            <a:r>
              <a:rPr lang="es-PE" sz="1600" b="1" dirty="0">
                <a:solidFill>
                  <a:schemeClr val="bg1"/>
                </a:solidFill>
                <a:latin typeface="Trebuchet MS (Cuerpo)"/>
              </a:rPr>
              <a:t>EXCLUSIÓN DEL MATERIAL PROBATORIO</a:t>
            </a:r>
          </a:p>
          <a:p>
            <a:pPr algn="just"/>
            <a:endParaRPr lang="es-PE" sz="1400" dirty="0">
              <a:solidFill>
                <a:schemeClr val="bg1"/>
              </a:solidFill>
            </a:endParaRPr>
          </a:p>
        </p:txBody>
      </p:sp>
    </p:spTree>
    <p:extLst>
      <p:ext uri="{BB962C8B-B14F-4D97-AF65-F5344CB8AC3E}">
        <p14:creationId xmlns:p14="http://schemas.microsoft.com/office/powerpoint/2010/main" val="48142641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animBg="1"/>
      <p:bldP spid="10" grpId="0"/>
      <p:bldP spid="11" grpId="0" animBg="1"/>
      <p:bldP spid="13" grpId="0"/>
      <p:bldP spid="19" grpId="0" animBg="1"/>
      <p:bldP spid="20" grpId="0"/>
      <p:bldP spid="12" grpId="0" animBg="1"/>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574303" y="954454"/>
            <a:ext cx="9613861" cy="1080938"/>
          </a:xfrm>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908762"/>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EXCEPCIONES:</a:t>
            </a:r>
          </a:p>
          <a:p>
            <a:pPr algn="just"/>
            <a:endParaRPr lang="es-PE" sz="2000" b="1" dirty="0">
              <a:solidFill>
                <a:schemeClr val="bg1"/>
              </a:solidFill>
              <a:latin typeface="Arial" panose="020B0604020202020204" pitchFamily="34" charset="0"/>
            </a:endParaRPr>
          </a:p>
          <a:p>
            <a:pPr marL="457200" indent="-457200" algn="just" eaLnBrk="1" fontAlgn="auto" hangingPunct="1">
              <a:spcAft>
                <a:spcPts val="0"/>
              </a:spcAft>
              <a:buAutoNum type="arabicPeriod"/>
              <a:defRPr/>
            </a:pPr>
            <a:r>
              <a:rPr lang="es-PE" sz="2000" b="1" dirty="0">
                <a:solidFill>
                  <a:schemeClr val="bg1"/>
                </a:solidFill>
              </a:rPr>
              <a:t>LA FUENTE INDEPENDIENTE</a:t>
            </a:r>
            <a:r>
              <a:rPr lang="es-PE" sz="2000" dirty="0">
                <a:solidFill>
                  <a:schemeClr val="bg1"/>
                </a:solidFill>
              </a:rPr>
              <a:t>.- Funciona cuando al acto ilegal o sus consecuencias, se puede llegar por medios probatorios legales presentes, que no tienen conexión con la violación constitucional. En este caso </a:t>
            </a:r>
            <a:r>
              <a:rPr lang="es-PE" sz="2000" b="1" dirty="0">
                <a:solidFill>
                  <a:schemeClr val="bg1"/>
                </a:solidFill>
              </a:rPr>
              <a:t>no estamos ante una prueba ilícita derivada, pues hay una desconexión causal </a:t>
            </a:r>
            <a:r>
              <a:rPr lang="es-PE" sz="2000" dirty="0">
                <a:solidFill>
                  <a:schemeClr val="bg1"/>
                </a:solidFill>
              </a:rPr>
              <a:t>entre el antecedente, y una consecuencia que no es resultado directo del primero.</a:t>
            </a:r>
          </a:p>
          <a:p>
            <a:pPr algn="just" eaLnBrk="1" fontAlgn="auto" hangingPunct="1">
              <a:spcAft>
                <a:spcPts val="0"/>
              </a:spcAft>
              <a:defRPr/>
            </a:pPr>
            <a:endParaRPr lang="es-PE" sz="2000" dirty="0">
              <a:solidFill>
                <a:schemeClr val="bg1"/>
              </a:solidFill>
            </a:endParaRPr>
          </a:p>
          <a:p>
            <a:pPr algn="just" eaLnBrk="1" fontAlgn="auto" hangingPunct="1">
              <a:spcAft>
                <a:spcPts val="0"/>
              </a:spcAft>
              <a:defRPr/>
            </a:pPr>
            <a:r>
              <a:rPr lang="es-PE" sz="2000" dirty="0">
                <a:solidFill>
                  <a:schemeClr val="bg1"/>
                </a:solidFill>
              </a:rPr>
              <a:t>- Evidencia obtenida con anterioridad al acto ilegal. </a:t>
            </a:r>
          </a:p>
          <a:p>
            <a:pPr algn="just" eaLnBrk="1" fontAlgn="auto" hangingPunct="1">
              <a:spcAft>
                <a:spcPts val="0"/>
              </a:spcAft>
              <a:defRPr/>
            </a:pPr>
            <a:r>
              <a:rPr lang="es-PE" sz="2000" dirty="0">
                <a:solidFill>
                  <a:schemeClr val="bg1"/>
                </a:solidFill>
              </a:rPr>
              <a:t>- Evidencia obtenida en forma posterior al acto ilegal. </a:t>
            </a:r>
          </a:p>
          <a:p>
            <a:pPr algn="just" eaLnBrk="1" fontAlgn="auto" hangingPunct="1">
              <a:spcAft>
                <a:spcPts val="0"/>
              </a:spcAft>
              <a:defRPr/>
            </a:pPr>
            <a:endParaRPr lang="es-PE" sz="2000" dirty="0">
              <a:solidFill>
                <a:schemeClr val="bg1"/>
              </a:solidFill>
            </a:endParaRPr>
          </a:p>
        </p:txBody>
      </p:sp>
    </p:spTree>
    <p:extLst>
      <p:ext uri="{BB962C8B-B14F-4D97-AF65-F5344CB8AC3E}">
        <p14:creationId xmlns:p14="http://schemas.microsoft.com/office/powerpoint/2010/main" val="2931152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27312" y="1029538"/>
            <a:ext cx="9613861" cy="1080938"/>
          </a:xfrm>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293209"/>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EXCEPCIONES:</a:t>
            </a:r>
          </a:p>
          <a:p>
            <a:pPr algn="just"/>
            <a:endParaRPr lang="es-PE" sz="2000" b="1" dirty="0">
              <a:solidFill>
                <a:schemeClr val="bg1"/>
              </a:solidFill>
              <a:latin typeface="Arial" panose="020B0604020202020204" pitchFamily="34" charset="0"/>
            </a:endParaRPr>
          </a:p>
          <a:p>
            <a:pPr marL="457200" indent="-457200" algn="just" eaLnBrk="1" fontAlgn="auto" hangingPunct="1">
              <a:spcAft>
                <a:spcPts val="0"/>
              </a:spcAft>
              <a:buFont typeface="+mj-lt"/>
              <a:buAutoNum type="arabicPeriod" startAt="2"/>
              <a:defRPr/>
            </a:pPr>
            <a:r>
              <a:rPr lang="es-PE" sz="2000" b="1" dirty="0">
                <a:solidFill>
                  <a:schemeClr val="bg1"/>
                </a:solidFill>
              </a:rPr>
              <a:t>DESCUBRIMIETO INEVITALBLE.- </a:t>
            </a:r>
            <a:r>
              <a:rPr lang="es-PE" sz="2000" dirty="0">
                <a:solidFill>
                  <a:schemeClr val="bg1"/>
                </a:solidFill>
              </a:rPr>
              <a:t>Aquí, solo basta una mera representación hipotética de la posibilidad de establecer el hecho investigado sin que sea necesaria la existencia de una situación de certeza con una realidad.</a:t>
            </a:r>
          </a:p>
          <a:p>
            <a:pPr algn="just" eaLnBrk="1" fontAlgn="auto" hangingPunct="1">
              <a:spcAft>
                <a:spcPts val="0"/>
              </a:spcAft>
              <a:defRPr/>
            </a:pPr>
            <a:endParaRPr lang="es-PE" sz="2000" dirty="0">
              <a:solidFill>
                <a:schemeClr val="bg1"/>
              </a:solidFill>
            </a:endParaRPr>
          </a:p>
          <a:p>
            <a:pPr algn="just" eaLnBrk="1" fontAlgn="auto" hangingPunct="1">
              <a:spcAft>
                <a:spcPts val="0"/>
              </a:spcAft>
              <a:defRPr/>
            </a:pPr>
            <a:r>
              <a:rPr lang="es-PE" sz="2000" b="1" dirty="0">
                <a:solidFill>
                  <a:schemeClr val="bg1"/>
                </a:solidFill>
              </a:rPr>
              <a:t>La valoración de la prueba obtenida solo sería una forma de adelantarse a un hecho, que de todas maneras habría de acontecer</a:t>
            </a:r>
            <a:r>
              <a:rPr lang="es-PE" sz="2000" dirty="0">
                <a:solidFill>
                  <a:schemeClr val="bg1"/>
                </a:solidFill>
              </a:rPr>
              <a:t>. </a:t>
            </a:r>
          </a:p>
          <a:p>
            <a:pPr algn="just" eaLnBrk="1" fontAlgn="auto" hangingPunct="1">
              <a:spcAft>
                <a:spcPts val="0"/>
              </a:spcAft>
              <a:defRPr/>
            </a:pPr>
            <a:endParaRPr lang="es-PE" sz="2000" dirty="0">
              <a:solidFill>
                <a:schemeClr val="bg1"/>
              </a:solidFill>
            </a:endParaRPr>
          </a:p>
        </p:txBody>
      </p:sp>
    </p:spTree>
    <p:extLst>
      <p:ext uri="{BB962C8B-B14F-4D97-AF65-F5344CB8AC3E}">
        <p14:creationId xmlns:p14="http://schemas.microsoft.com/office/powerpoint/2010/main" val="2746903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60098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EXCEPCIONES:</a:t>
            </a:r>
          </a:p>
          <a:p>
            <a:pPr algn="just"/>
            <a:endParaRPr lang="es-PE" sz="2000" b="1" dirty="0">
              <a:solidFill>
                <a:schemeClr val="bg1"/>
              </a:solidFill>
              <a:latin typeface="Arial" panose="020B0604020202020204" pitchFamily="34" charset="0"/>
            </a:endParaRPr>
          </a:p>
          <a:p>
            <a:pPr marL="457200" indent="-457200" algn="just" eaLnBrk="1" hangingPunct="1">
              <a:buFont typeface="+mj-lt"/>
              <a:buAutoNum type="arabicPeriod" startAt="3"/>
            </a:pPr>
            <a:r>
              <a:rPr lang="es-PE" sz="2000" b="1" dirty="0">
                <a:solidFill>
                  <a:schemeClr val="bg1"/>
                </a:solidFill>
              </a:rPr>
              <a:t>LA BUENA FE</a:t>
            </a:r>
            <a:r>
              <a:rPr lang="es-PE" sz="2000" dirty="0">
                <a:solidFill>
                  <a:schemeClr val="bg1"/>
                </a:solidFill>
              </a:rPr>
              <a:t>.- Contenido que viene dado por la jurisprudencia norteamericana. Esta circunscrita al actuar de los policías en una diligencia de investigación, preguntándose, en cada caso, si el agente policial en cuestión actuó de buena fe o mala fe. </a:t>
            </a:r>
          </a:p>
          <a:p>
            <a:pPr marL="457200" indent="-457200" algn="just" eaLnBrk="1" hangingPunct="1">
              <a:buAutoNum type="arabicPeriod" startAt="3"/>
            </a:pPr>
            <a:endParaRPr lang="es-PE" sz="2000" b="1" dirty="0">
              <a:solidFill>
                <a:schemeClr val="bg1"/>
              </a:solidFill>
            </a:endParaRPr>
          </a:p>
          <a:p>
            <a:pPr marL="457200" indent="-457200" algn="just" eaLnBrk="1" hangingPunct="1">
              <a:buAutoNum type="arabicPeriod" startAt="3"/>
            </a:pPr>
            <a:r>
              <a:rPr lang="es-PE" sz="2000" b="1" dirty="0">
                <a:solidFill>
                  <a:schemeClr val="bg1"/>
                </a:solidFill>
              </a:rPr>
              <a:t>EL TINTE DILUIDO O VÍNCULO ATENUADO</a:t>
            </a:r>
            <a:r>
              <a:rPr lang="es-PE" sz="2000" dirty="0">
                <a:solidFill>
                  <a:schemeClr val="bg1"/>
                </a:solidFill>
              </a:rPr>
              <a:t>.- Corresponde aceptar la prueba derivada de una ilícita, siempre y cuando la relación de distancia entre la primera y la segunda sea lo suficientemente amplia como para lograr que el tinte de ilicitud de la primera desaparezca absolutamente en la segunda. </a:t>
            </a:r>
          </a:p>
        </p:txBody>
      </p:sp>
    </p:spTree>
    <p:extLst>
      <p:ext uri="{BB962C8B-B14F-4D97-AF65-F5344CB8AC3E}">
        <p14:creationId xmlns:p14="http://schemas.microsoft.com/office/powerpoint/2010/main" val="831492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216539"/>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EXCEPCIONES:</a:t>
            </a:r>
          </a:p>
          <a:p>
            <a:pPr algn="just"/>
            <a:endParaRPr lang="es-PE" sz="2000" b="1" dirty="0">
              <a:solidFill>
                <a:schemeClr val="bg1"/>
              </a:solidFill>
              <a:latin typeface="Arial" panose="020B0604020202020204" pitchFamily="34" charset="0"/>
            </a:endParaRPr>
          </a:p>
          <a:p>
            <a:pPr marL="457200" indent="-457200" algn="just" eaLnBrk="1" hangingPunct="1">
              <a:buFont typeface="+mj-lt"/>
              <a:buAutoNum type="arabicPeriod" startAt="5"/>
            </a:pPr>
            <a:r>
              <a:rPr lang="es-PE" sz="2000" b="1" dirty="0">
                <a:solidFill>
                  <a:schemeClr val="bg1"/>
                </a:solidFill>
              </a:rPr>
              <a:t>PRINCIPIO DE PROPORCIONALIDAD.- </a:t>
            </a:r>
            <a:r>
              <a:rPr lang="es-PE" sz="2000" dirty="0">
                <a:solidFill>
                  <a:schemeClr val="bg1"/>
                </a:solidFill>
              </a:rPr>
              <a:t>Es la evaluación de los diversos bienes jurídicos y su realización, con el quebranto de garantías fundamentales, que consiste en plantearse la posibilidad de aceptar medios ilícitos, para lograr un fin deseable, por medio del uso de la prueba ilícita derivada.</a:t>
            </a:r>
          </a:p>
          <a:p>
            <a:pPr marL="457200" indent="-457200" algn="just" eaLnBrk="1" hangingPunct="1">
              <a:buFont typeface="+mj-lt"/>
              <a:buAutoNum type="arabicPeriod" startAt="5"/>
            </a:pPr>
            <a:endParaRPr lang="es-PE" sz="2000" dirty="0">
              <a:solidFill>
                <a:schemeClr val="bg1"/>
              </a:solidFill>
            </a:endParaRPr>
          </a:p>
          <a:p>
            <a:pPr marL="457200" indent="-457200" algn="just" eaLnBrk="1" hangingPunct="1">
              <a:buFont typeface="+mj-lt"/>
              <a:buAutoNum type="arabicPeriod" startAt="5"/>
            </a:pPr>
            <a:r>
              <a:rPr lang="es-PE" sz="2000" b="1" dirty="0">
                <a:solidFill>
                  <a:schemeClr val="bg1"/>
                </a:solidFill>
              </a:rPr>
              <a:t>La destrucción de la mentira del imputado.</a:t>
            </a:r>
            <a:endParaRPr lang="es-PE" sz="2000" dirty="0">
              <a:solidFill>
                <a:schemeClr val="bg1"/>
              </a:solidFill>
            </a:endParaRPr>
          </a:p>
          <a:p>
            <a:pPr marL="457200" indent="-457200" algn="just" eaLnBrk="1" hangingPunct="1">
              <a:buFont typeface="+mj-lt"/>
              <a:buAutoNum type="arabicPeriod" startAt="5"/>
            </a:pPr>
            <a:endParaRPr lang="es-PE" sz="2000" b="1" dirty="0">
              <a:solidFill>
                <a:schemeClr val="bg1"/>
              </a:solidFill>
            </a:endParaRPr>
          </a:p>
          <a:p>
            <a:pPr marL="457200" indent="-457200" algn="just" eaLnBrk="1" hangingPunct="1">
              <a:buFont typeface="+mj-lt"/>
              <a:buAutoNum type="arabicPeriod" startAt="5"/>
            </a:pPr>
            <a:r>
              <a:rPr lang="es-PE" sz="2000" b="1" dirty="0">
                <a:solidFill>
                  <a:schemeClr val="bg1"/>
                </a:solidFill>
              </a:rPr>
              <a:t>La infracción Constitucional beneficiosa al imputado.- </a:t>
            </a:r>
            <a:r>
              <a:rPr lang="es-PE" sz="2000" dirty="0">
                <a:solidFill>
                  <a:schemeClr val="bg1"/>
                </a:solidFill>
              </a:rPr>
              <a:t>Si bien la prueba ilícita derivada es susceptible de ser excluida por infringir las garantías de un acusado, la exclusión no se justifica si de ella se devienen efectos beneficiosos.</a:t>
            </a:r>
          </a:p>
        </p:txBody>
      </p:sp>
    </p:spTree>
    <p:extLst>
      <p:ext uri="{BB962C8B-B14F-4D97-AF65-F5344CB8AC3E}">
        <p14:creationId xmlns:p14="http://schemas.microsoft.com/office/powerpoint/2010/main" val="3883058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27312" y="1097785"/>
            <a:ext cx="9613861" cy="1080938"/>
          </a:xfrm>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60098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EXCEPCIONES:</a:t>
            </a:r>
          </a:p>
          <a:p>
            <a:pPr algn="just"/>
            <a:endParaRPr lang="es-PE" sz="2000" b="1" dirty="0">
              <a:solidFill>
                <a:schemeClr val="bg1"/>
              </a:solidFill>
              <a:latin typeface="Arial" panose="020B0604020202020204" pitchFamily="34" charset="0"/>
            </a:endParaRPr>
          </a:p>
          <a:p>
            <a:pPr marL="457200" indent="-457200" algn="just" eaLnBrk="1" hangingPunct="1">
              <a:buFont typeface="+mj-lt"/>
              <a:buAutoNum type="arabicPeriod" startAt="8"/>
            </a:pPr>
            <a:r>
              <a:rPr lang="es-PE" sz="2000" b="1" dirty="0">
                <a:solidFill>
                  <a:schemeClr val="bg1"/>
                </a:solidFill>
              </a:rPr>
              <a:t>La renuncia del imputado.- </a:t>
            </a:r>
            <a:r>
              <a:rPr lang="es-PE" sz="2000" dirty="0">
                <a:solidFill>
                  <a:schemeClr val="bg1"/>
                </a:solidFill>
              </a:rPr>
              <a:t>Es cuando estamos en presencia de una posibilidad cierta de aceptación por parte de quien se perjudica.</a:t>
            </a:r>
          </a:p>
          <a:p>
            <a:pPr algn="just" eaLnBrk="1" hangingPunct="1"/>
            <a:endParaRPr lang="es-PE" sz="2000" dirty="0">
              <a:solidFill>
                <a:schemeClr val="bg1"/>
              </a:solidFill>
            </a:endParaRPr>
          </a:p>
          <a:p>
            <a:pPr algn="ctr" eaLnBrk="1" hangingPunct="1"/>
            <a:r>
              <a:rPr lang="es-PE" sz="2000" b="1" dirty="0">
                <a:solidFill>
                  <a:schemeClr val="bg1"/>
                </a:solidFill>
              </a:rPr>
              <a:t>¿Estamos frente a un derecho renunciable?</a:t>
            </a:r>
          </a:p>
          <a:p>
            <a:pPr algn="just" eaLnBrk="1" hangingPunct="1"/>
            <a:endParaRPr lang="es-PE" sz="2000" dirty="0">
              <a:solidFill>
                <a:schemeClr val="bg1"/>
              </a:solidFill>
            </a:endParaRPr>
          </a:p>
          <a:p>
            <a:pPr marL="457200" indent="-457200" algn="just" eaLnBrk="1" hangingPunct="1">
              <a:buAutoNum type="arabicPeriod" startAt="8"/>
            </a:pPr>
            <a:r>
              <a:rPr lang="es-PE" sz="2000" b="1" dirty="0">
                <a:solidFill>
                  <a:schemeClr val="bg1"/>
                </a:solidFill>
              </a:rPr>
              <a:t>La ponderación de derechos.</a:t>
            </a:r>
          </a:p>
          <a:p>
            <a:pPr marL="457200" indent="-457200" algn="just" eaLnBrk="1" hangingPunct="1">
              <a:buFont typeface="+mj-lt"/>
              <a:buAutoNum type="arabicPeriod" startAt="5"/>
            </a:pPr>
            <a:endParaRPr lang="es-PE" sz="2000" dirty="0">
              <a:solidFill>
                <a:schemeClr val="bg1"/>
              </a:solidFill>
            </a:endParaRPr>
          </a:p>
          <a:p>
            <a:pPr algn="just" eaLnBrk="1" fontAlgn="auto" hangingPunct="1">
              <a:spcAft>
                <a:spcPts val="0"/>
              </a:spcAft>
              <a:defRPr/>
            </a:pPr>
            <a:endParaRPr lang="es-PE" sz="2000" dirty="0">
              <a:solidFill>
                <a:schemeClr val="bg1"/>
              </a:solidFill>
            </a:endParaRPr>
          </a:p>
        </p:txBody>
      </p:sp>
    </p:spTree>
    <p:extLst>
      <p:ext uri="{BB962C8B-B14F-4D97-AF65-F5344CB8AC3E}">
        <p14:creationId xmlns:p14="http://schemas.microsoft.com/office/powerpoint/2010/main" val="632493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D62BEAF-7551-4CD9-B5E6-D4114FCD11B6}"/>
              </a:ext>
            </a:extLst>
          </p:cNvPr>
          <p:cNvSpPr>
            <a:spLocks noGrp="1"/>
          </p:cNvSpPr>
          <p:nvPr>
            <p:ph type="title"/>
          </p:nvPr>
        </p:nvSpPr>
        <p:spPr>
          <a:xfrm>
            <a:off x="840510" y="2733709"/>
            <a:ext cx="7657792" cy="1373070"/>
          </a:xfrm>
        </p:spPr>
        <p:txBody>
          <a:bodyPr vert="horz" lIns="91440" tIns="45720" rIns="91440" bIns="45720" rtlCol="0" anchor="b">
            <a:normAutofit/>
          </a:bodyPr>
          <a:lstStyle/>
          <a:p>
            <a:pPr algn="ctr"/>
            <a:r>
              <a:rPr lang="es-PE" sz="4400" dirty="0"/>
              <a:t>Estándares de Prueba</a:t>
            </a:r>
          </a:p>
        </p:txBody>
      </p:sp>
    </p:spTree>
    <p:extLst>
      <p:ext uri="{BB962C8B-B14F-4D97-AF65-F5344CB8AC3E}">
        <p14:creationId xmlns:p14="http://schemas.microsoft.com/office/powerpoint/2010/main" val="34752697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67069" y="1358623"/>
            <a:ext cx="9613861" cy="1080938"/>
          </a:xfrm>
        </p:spPr>
        <p:txBody>
          <a:bodyPr/>
          <a:lstStyle/>
          <a:p>
            <a:r>
              <a:rPr lang="es-PE" dirty="0"/>
              <a:t>Estándares de Prueba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1138773"/>
          </a:xfrm>
          <a:prstGeom prst="rect">
            <a:avLst/>
          </a:prstGeom>
          <a:noFill/>
        </p:spPr>
        <p:txBody>
          <a:bodyPr wrap="square">
            <a:spAutoFit/>
          </a:bodyPr>
          <a:lstStyle/>
          <a:p>
            <a:endParaRPr lang="es-PE" sz="2800" dirty="0">
              <a:latin typeface="Arial" panose="020B0604020202020204" pitchFamily="34" charset="0"/>
              <a:ea typeface="Times New Roman" panose="02020603050405020304" pitchFamily="18" charset="0"/>
            </a:endParaRPr>
          </a:p>
          <a:p>
            <a:pPr marL="457200" indent="-457200" algn="just" eaLnBrk="1" hangingPunct="1">
              <a:buFont typeface="+mj-lt"/>
              <a:buAutoNum type="arabicPeriod" startAt="5"/>
            </a:pPr>
            <a:endParaRPr lang="es-PE" sz="2000" dirty="0"/>
          </a:p>
          <a:p>
            <a:pPr algn="just" eaLnBrk="1" fontAlgn="auto" hangingPunct="1">
              <a:spcAft>
                <a:spcPts val="0"/>
              </a:spcAft>
              <a:defRPr/>
            </a:pPr>
            <a:endParaRPr lang="es-PE" sz="2000" dirty="0">
              <a:solidFill>
                <a:schemeClr val="tx1">
                  <a:lumMod val="75000"/>
                  <a:lumOff val="25000"/>
                </a:schemeClr>
              </a:solidFill>
            </a:endParaRPr>
          </a:p>
        </p:txBody>
      </p:sp>
      <p:pic>
        <p:nvPicPr>
          <p:cNvPr id="4" name="Imagen 3">
            <a:extLst>
              <a:ext uri="{FF2B5EF4-FFF2-40B4-BE49-F238E27FC236}">
                <a16:creationId xmlns:a16="http://schemas.microsoft.com/office/drawing/2014/main" id="{1417232B-4B6E-4CF6-837C-B786B2150383}"/>
              </a:ext>
            </a:extLst>
          </p:cNvPr>
          <p:cNvPicPr>
            <a:picLocks noChangeAspect="1"/>
          </p:cNvPicPr>
          <p:nvPr/>
        </p:nvPicPr>
        <p:blipFill>
          <a:blip r:embed="rId2"/>
          <a:stretch>
            <a:fillRect/>
          </a:stretch>
        </p:blipFill>
        <p:spPr>
          <a:xfrm>
            <a:off x="1102094" y="2439561"/>
            <a:ext cx="9297698" cy="3962953"/>
          </a:xfrm>
          <a:prstGeom prst="rect">
            <a:avLst/>
          </a:prstGeom>
        </p:spPr>
      </p:pic>
    </p:spTree>
    <p:extLst>
      <p:ext uri="{BB962C8B-B14F-4D97-AF65-F5344CB8AC3E}">
        <p14:creationId xmlns:p14="http://schemas.microsoft.com/office/powerpoint/2010/main" val="1676379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27312" y="1040331"/>
            <a:ext cx="9613861" cy="1080938"/>
          </a:xfrm>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908762"/>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Según la Sentencia Plenaria </a:t>
            </a:r>
            <a:r>
              <a:rPr lang="es-PE" sz="2000" b="1" u="sng" dirty="0" err="1">
                <a:solidFill>
                  <a:schemeClr val="bg1"/>
                </a:solidFill>
                <a:latin typeface="Arial" panose="020B0604020202020204" pitchFamily="34" charset="0"/>
                <a:ea typeface="Times New Roman" panose="02020603050405020304" pitchFamily="18" charset="0"/>
              </a:rPr>
              <a:t>Casatoria</a:t>
            </a:r>
            <a:r>
              <a:rPr lang="es-PE" sz="2000" b="1" u="sng" dirty="0">
                <a:solidFill>
                  <a:schemeClr val="bg1"/>
                </a:solidFill>
                <a:latin typeface="Arial" panose="020B0604020202020204" pitchFamily="34" charset="0"/>
                <a:ea typeface="Times New Roman" panose="02020603050405020304" pitchFamily="18" charset="0"/>
              </a:rPr>
              <a:t> 1-2017, se tienen los siguientes estándares:</a:t>
            </a:r>
          </a:p>
          <a:p>
            <a:pPr algn="just"/>
            <a:endParaRPr lang="es-PE" sz="2000" b="1" dirty="0">
              <a:solidFill>
                <a:schemeClr val="bg1"/>
              </a:solidFill>
              <a:latin typeface="Arial" panose="020B0604020202020204" pitchFamily="34" charset="0"/>
            </a:endParaRPr>
          </a:p>
          <a:p>
            <a:pPr marL="457200" indent="-457200" algn="just" eaLnBrk="1" hangingPunct="1">
              <a:buFont typeface="+mj-lt"/>
              <a:buAutoNum type="arabicPeriod"/>
            </a:pPr>
            <a:r>
              <a:rPr lang="es-PE" sz="2000" b="1" dirty="0">
                <a:solidFill>
                  <a:schemeClr val="bg1"/>
                </a:solidFill>
              </a:rPr>
              <a:t>Sospecha inicial simple: análisis preliminar objetivo para abrir investigación.</a:t>
            </a:r>
            <a:endParaRPr lang="es-PE" sz="2000" dirty="0">
              <a:solidFill>
                <a:schemeClr val="bg1"/>
              </a:solidFill>
            </a:endParaRPr>
          </a:p>
          <a:p>
            <a:pPr marL="457200" indent="-457200" algn="just" eaLnBrk="1" hangingPunct="1">
              <a:buFont typeface="+mj-lt"/>
              <a:buAutoNum type="arabicPeriod"/>
            </a:pPr>
            <a:endParaRPr lang="es-PE" sz="2000" dirty="0">
              <a:solidFill>
                <a:schemeClr val="bg1"/>
              </a:solidFill>
            </a:endParaRPr>
          </a:p>
          <a:p>
            <a:pPr marL="457200" indent="-457200" algn="just" eaLnBrk="1" hangingPunct="1">
              <a:buFont typeface="+mj-lt"/>
              <a:buAutoNum type="arabicPeriod"/>
            </a:pPr>
            <a:r>
              <a:rPr lang="es-PE" sz="2000" b="1" dirty="0">
                <a:solidFill>
                  <a:schemeClr val="bg1"/>
                </a:solidFill>
              </a:rPr>
              <a:t>Sospecha relevadora: existencia de hechos o datos básicos para Formalizar la Investigación Preparatoria; nivel de acreditación “medio” de los elementos de prueba.</a:t>
            </a:r>
            <a:endParaRPr lang="es-PE" sz="2000" dirty="0">
              <a:solidFill>
                <a:schemeClr val="bg1"/>
              </a:solidFill>
            </a:endParaRPr>
          </a:p>
          <a:p>
            <a:pPr marL="457200" indent="-457200" algn="just" eaLnBrk="1" hangingPunct="1">
              <a:buFont typeface="+mj-lt"/>
              <a:buAutoNum type="arabicPeriod"/>
            </a:pPr>
            <a:endParaRPr lang="es-PE" sz="2000" b="1" dirty="0">
              <a:solidFill>
                <a:schemeClr val="bg1"/>
              </a:solidFill>
            </a:endParaRPr>
          </a:p>
          <a:p>
            <a:pPr marL="457200" indent="-457200" algn="just" eaLnBrk="1" hangingPunct="1">
              <a:buFont typeface="+mj-lt"/>
              <a:buAutoNum type="arabicPeriod"/>
            </a:pPr>
            <a:r>
              <a:rPr lang="es-PE" sz="2000" b="1" dirty="0">
                <a:solidFill>
                  <a:schemeClr val="bg1"/>
                </a:solidFill>
              </a:rPr>
              <a:t>Sospecha suficiente: idónea para la acusación y para dicta auto de enjuiciamiento.</a:t>
            </a:r>
          </a:p>
          <a:p>
            <a:pPr marL="457200" indent="-457200" algn="just" eaLnBrk="1" hangingPunct="1">
              <a:buFont typeface="+mj-lt"/>
              <a:buAutoNum type="arabicPeriod"/>
            </a:pPr>
            <a:endParaRPr lang="es-PE" sz="2000" b="1" dirty="0">
              <a:solidFill>
                <a:schemeClr val="bg1"/>
              </a:solidFill>
            </a:endParaRPr>
          </a:p>
          <a:p>
            <a:pPr marL="457200" indent="-457200" algn="just" eaLnBrk="1" hangingPunct="1">
              <a:buFont typeface="+mj-lt"/>
              <a:buAutoNum type="arabicPeriod"/>
            </a:pPr>
            <a:r>
              <a:rPr lang="es-PE" sz="2000" b="1" dirty="0">
                <a:solidFill>
                  <a:schemeClr val="bg1"/>
                </a:solidFill>
              </a:rPr>
              <a:t>Sospecha grave: propia para dictar mandato de prisión preventiva.</a:t>
            </a:r>
          </a:p>
          <a:p>
            <a:pPr marL="457200" indent="-457200" algn="just" eaLnBrk="1" hangingPunct="1">
              <a:buFont typeface="+mj-lt"/>
              <a:buAutoNum type="arabicPeriod"/>
            </a:pPr>
            <a:endParaRPr lang="es-PE" sz="2000" dirty="0"/>
          </a:p>
        </p:txBody>
      </p:sp>
    </p:spTree>
    <p:extLst>
      <p:ext uri="{BB962C8B-B14F-4D97-AF65-F5344CB8AC3E}">
        <p14:creationId xmlns:p14="http://schemas.microsoft.com/office/powerpoint/2010/main" val="288417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10">
            <a:extLst>
              <a:ext uri="{FF2B5EF4-FFF2-40B4-BE49-F238E27FC236}">
                <a16:creationId xmlns:a16="http://schemas.microsoft.com/office/drawing/2014/main" id="{6E8EAA58-F4CF-46BE-ACC9-09958D856295}"/>
              </a:ext>
            </a:extLst>
          </p:cNvPr>
          <p:cNvGraphicFramePr>
            <a:graphicFrameLocks/>
          </p:cNvGraphicFramePr>
          <p:nvPr>
            <p:extLst>
              <p:ext uri="{D42A27DB-BD31-4B8C-83A1-F6EECF244321}">
                <p14:modId xmlns:p14="http://schemas.microsoft.com/office/powerpoint/2010/main" val="1191737680"/>
              </p:ext>
            </p:extLst>
          </p:nvPr>
        </p:nvGraphicFramePr>
        <p:xfrm>
          <a:off x="268744" y="3960698"/>
          <a:ext cx="10802531" cy="605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F8DF4F1B-52CD-465E-82B8-D2BD82CB84BE}"/>
              </a:ext>
            </a:extLst>
          </p:cNvPr>
          <p:cNvSpPr txBox="1"/>
          <p:nvPr/>
        </p:nvSpPr>
        <p:spPr>
          <a:xfrm>
            <a:off x="564339" y="1102886"/>
            <a:ext cx="10860259" cy="523220"/>
          </a:xfrm>
          <a:prstGeom prst="rect">
            <a:avLst/>
          </a:prstGeom>
          <a:noFill/>
        </p:spPr>
        <p:txBody>
          <a:bodyPr wrap="square" rtlCol="0">
            <a:spAutoFit/>
          </a:bodyPr>
          <a:lstStyle/>
          <a:p>
            <a:pPr algn="ctr"/>
            <a:r>
              <a:rPr lang="es-PE" sz="2800" b="1" dirty="0"/>
              <a:t>Derecho a Probar</a:t>
            </a:r>
          </a:p>
        </p:txBody>
      </p:sp>
      <p:sp>
        <p:nvSpPr>
          <p:cNvPr id="9" name="Cerrar llave 8">
            <a:extLst>
              <a:ext uri="{FF2B5EF4-FFF2-40B4-BE49-F238E27FC236}">
                <a16:creationId xmlns:a16="http://schemas.microsoft.com/office/drawing/2014/main" id="{02E22FAF-FE8E-46CF-A480-3855B34FC829}"/>
              </a:ext>
            </a:extLst>
          </p:cNvPr>
          <p:cNvSpPr/>
          <p:nvPr/>
        </p:nvSpPr>
        <p:spPr>
          <a:xfrm rot="5400000" flipH="1">
            <a:off x="1902280" y="1678885"/>
            <a:ext cx="523220" cy="3790292"/>
          </a:xfrm>
          <a:prstGeom prst="rightBrace">
            <a:avLst>
              <a:gd name="adj1" fmla="val 8333"/>
              <a:gd name="adj2" fmla="val 5016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10" name="CuadroTexto 9">
            <a:extLst>
              <a:ext uri="{FF2B5EF4-FFF2-40B4-BE49-F238E27FC236}">
                <a16:creationId xmlns:a16="http://schemas.microsoft.com/office/drawing/2014/main" id="{29FF64BC-C465-472A-9787-805F630B1174}"/>
              </a:ext>
            </a:extLst>
          </p:cNvPr>
          <p:cNvSpPr txBox="1"/>
          <p:nvPr/>
        </p:nvSpPr>
        <p:spPr>
          <a:xfrm>
            <a:off x="795671" y="1980307"/>
            <a:ext cx="2484104" cy="1046440"/>
          </a:xfrm>
          <a:prstGeom prst="rect">
            <a:avLst/>
          </a:prstGeom>
          <a:noFill/>
        </p:spPr>
        <p:txBody>
          <a:bodyPr wrap="square" rtlCol="0">
            <a:spAutoFit/>
          </a:bodyPr>
          <a:lstStyle/>
          <a:p>
            <a:pPr algn="ctr"/>
            <a:r>
              <a:rPr lang="es-PE" sz="1600" b="1" dirty="0">
                <a:solidFill>
                  <a:schemeClr val="bg1"/>
                </a:solidFill>
                <a:latin typeface="Trebuchet MS (Cuerpo)"/>
              </a:rPr>
              <a:t>BUSQUEDA, OBTENCIÓN Y ASEGURDAMIENTO DE LA PRUEBA</a:t>
            </a:r>
          </a:p>
          <a:p>
            <a:pPr algn="just"/>
            <a:endParaRPr lang="es-PE" sz="1400" dirty="0">
              <a:solidFill>
                <a:schemeClr val="bg1"/>
              </a:solidFill>
            </a:endParaRPr>
          </a:p>
        </p:txBody>
      </p:sp>
      <p:sp>
        <p:nvSpPr>
          <p:cNvPr id="11" name="Cerrar llave 10">
            <a:extLst>
              <a:ext uri="{FF2B5EF4-FFF2-40B4-BE49-F238E27FC236}">
                <a16:creationId xmlns:a16="http://schemas.microsoft.com/office/drawing/2014/main" id="{A3FE7333-616D-422A-AD9D-5C5766E5F835}"/>
              </a:ext>
            </a:extLst>
          </p:cNvPr>
          <p:cNvSpPr/>
          <p:nvPr/>
        </p:nvSpPr>
        <p:spPr>
          <a:xfrm rot="5400000" flipH="1">
            <a:off x="8914513" y="1689553"/>
            <a:ext cx="523220" cy="3790291"/>
          </a:xfrm>
          <a:prstGeom prst="rightBrace">
            <a:avLst>
              <a:gd name="adj1" fmla="val 8333"/>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13" name="CuadroTexto 12">
            <a:extLst>
              <a:ext uri="{FF2B5EF4-FFF2-40B4-BE49-F238E27FC236}">
                <a16:creationId xmlns:a16="http://schemas.microsoft.com/office/drawing/2014/main" id="{97853147-E8BE-4249-827A-FC4C745FD1CB}"/>
              </a:ext>
            </a:extLst>
          </p:cNvPr>
          <p:cNvSpPr txBox="1"/>
          <p:nvPr/>
        </p:nvSpPr>
        <p:spPr>
          <a:xfrm>
            <a:off x="7146520" y="2071417"/>
            <a:ext cx="3790293" cy="523220"/>
          </a:xfrm>
          <a:prstGeom prst="rect">
            <a:avLst/>
          </a:prstGeom>
          <a:noFill/>
        </p:spPr>
        <p:txBody>
          <a:bodyPr wrap="square" rtlCol="0">
            <a:spAutoFit/>
          </a:bodyPr>
          <a:lstStyle/>
          <a:p>
            <a:pPr algn="ctr"/>
            <a:r>
              <a:rPr lang="es-PE" sz="1400" b="1" dirty="0">
                <a:solidFill>
                  <a:schemeClr val="bg1"/>
                </a:solidFill>
              </a:rPr>
              <a:t>ACTUACIÓN, VALORACIÓN y MOTIVACIÓN</a:t>
            </a:r>
          </a:p>
          <a:p>
            <a:pPr algn="just"/>
            <a:endParaRPr lang="es-PE" sz="1400" dirty="0">
              <a:solidFill>
                <a:schemeClr val="bg1"/>
              </a:solidFill>
            </a:endParaRPr>
          </a:p>
        </p:txBody>
      </p:sp>
      <p:sp>
        <p:nvSpPr>
          <p:cNvPr id="19" name="Cerrar llave 18">
            <a:extLst>
              <a:ext uri="{FF2B5EF4-FFF2-40B4-BE49-F238E27FC236}">
                <a16:creationId xmlns:a16="http://schemas.microsoft.com/office/drawing/2014/main" id="{07B4201B-E99C-403A-B27F-15702A18C4FD}"/>
              </a:ext>
            </a:extLst>
          </p:cNvPr>
          <p:cNvSpPr/>
          <p:nvPr/>
        </p:nvSpPr>
        <p:spPr>
          <a:xfrm rot="5400000" flipH="1">
            <a:off x="5408397" y="2097519"/>
            <a:ext cx="523220" cy="2953025"/>
          </a:xfrm>
          <a:prstGeom prst="rightBrace">
            <a:avLst>
              <a:gd name="adj1" fmla="val 256115"/>
              <a:gd name="adj2" fmla="val 51827"/>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0" name="CuadroTexto 19">
            <a:extLst>
              <a:ext uri="{FF2B5EF4-FFF2-40B4-BE49-F238E27FC236}">
                <a16:creationId xmlns:a16="http://schemas.microsoft.com/office/drawing/2014/main" id="{B2C869F4-D084-4AA2-92C4-A6A3BC77093B}"/>
              </a:ext>
            </a:extLst>
          </p:cNvPr>
          <p:cNvSpPr txBox="1"/>
          <p:nvPr/>
        </p:nvSpPr>
        <p:spPr>
          <a:xfrm>
            <a:off x="4059036" y="2068685"/>
            <a:ext cx="3171758" cy="1384995"/>
          </a:xfrm>
          <a:prstGeom prst="rect">
            <a:avLst/>
          </a:prstGeom>
          <a:noFill/>
        </p:spPr>
        <p:txBody>
          <a:bodyPr wrap="square" rtlCol="0">
            <a:spAutoFit/>
          </a:bodyPr>
          <a:lstStyle/>
          <a:p>
            <a:pPr algn="ctr"/>
            <a:r>
              <a:rPr lang="es-PE" sz="1400" b="1" dirty="0">
                <a:solidFill>
                  <a:schemeClr val="bg1"/>
                </a:solidFill>
              </a:rPr>
              <a:t>OFRECIMIENTO y ADMISIÓN DE LA PRUEBA</a:t>
            </a:r>
          </a:p>
          <a:p>
            <a:pPr algn="just"/>
            <a:endParaRPr lang="es-PE" sz="1400" b="1" dirty="0">
              <a:solidFill>
                <a:schemeClr val="bg1"/>
              </a:solidFill>
            </a:endParaRPr>
          </a:p>
          <a:p>
            <a:pPr algn="just"/>
            <a:r>
              <a:rPr lang="es-PE" sz="1400" b="1" dirty="0">
                <a:solidFill>
                  <a:schemeClr val="bg1"/>
                </a:solidFill>
              </a:rPr>
              <a:t>Pertinencia, conducencia y/o utilidad de los medios de Prueba</a:t>
            </a:r>
          </a:p>
          <a:p>
            <a:pPr algn="just"/>
            <a:endParaRPr lang="es-PE" sz="1400" dirty="0"/>
          </a:p>
        </p:txBody>
      </p:sp>
    </p:spTree>
    <p:extLst>
      <p:ext uri="{BB962C8B-B14F-4D97-AF65-F5344CB8AC3E}">
        <p14:creationId xmlns:p14="http://schemas.microsoft.com/office/powerpoint/2010/main" val="298598375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animBg="1"/>
      <p:bldP spid="10" grpId="0"/>
      <p:bldP spid="11" grpId="0" animBg="1"/>
      <p:bldP spid="13" grpId="0"/>
      <p:bldP spid="19" grpId="0" animBg="1"/>
      <p:bldP spid="2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Prueba Prohibida</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600986"/>
          </a:xfrm>
          <a:prstGeom prst="rect">
            <a:avLst/>
          </a:prstGeom>
          <a:noFill/>
        </p:spPr>
        <p:txBody>
          <a:bodyPr wrap="square">
            <a:spAutoFit/>
          </a:bodyPr>
          <a:lstStyle/>
          <a:p>
            <a:endParaRPr lang="es-PE" sz="2800" dirty="0">
              <a:solidFill>
                <a:schemeClr val="bg1"/>
              </a:solidFill>
              <a:latin typeface="Arial" panose="020B0604020202020204" pitchFamily="34" charset="0"/>
              <a:ea typeface="Times New Roman" panose="02020603050405020304" pitchFamily="18" charset="0"/>
            </a:endParaRPr>
          </a:p>
          <a:p>
            <a:pPr algn="just"/>
            <a:r>
              <a:rPr lang="es-PE" sz="2000" b="1" u="sng" dirty="0">
                <a:solidFill>
                  <a:schemeClr val="bg1"/>
                </a:solidFill>
                <a:latin typeface="Arial" panose="020B0604020202020204" pitchFamily="34" charset="0"/>
                <a:ea typeface="Times New Roman" panose="02020603050405020304" pitchFamily="18" charset="0"/>
              </a:rPr>
              <a:t>Sobre los estándares:</a:t>
            </a:r>
          </a:p>
          <a:p>
            <a:pPr algn="just"/>
            <a:endParaRPr lang="es-PE" sz="2000" b="1" dirty="0">
              <a:solidFill>
                <a:schemeClr val="bg1"/>
              </a:solidFill>
              <a:latin typeface="Arial" panose="020B0604020202020204" pitchFamily="34" charset="0"/>
            </a:endParaRPr>
          </a:p>
          <a:p>
            <a:pPr algn="just" eaLnBrk="1" hangingPunct="1"/>
            <a:endParaRPr lang="es-PE" sz="2000" b="1" dirty="0">
              <a:solidFill>
                <a:schemeClr val="bg1"/>
              </a:solidFill>
            </a:endParaRPr>
          </a:p>
          <a:p>
            <a:pPr algn="just" eaLnBrk="1" hangingPunct="1"/>
            <a:endParaRPr lang="es-PE" sz="2000" b="1" dirty="0">
              <a:solidFill>
                <a:schemeClr val="bg1"/>
              </a:solidFill>
            </a:endParaRPr>
          </a:p>
          <a:p>
            <a:pPr algn="just" eaLnBrk="1" hangingPunct="1"/>
            <a:r>
              <a:rPr lang="es-PE" sz="2000" b="1" dirty="0">
                <a:solidFill>
                  <a:schemeClr val="bg1"/>
                </a:solidFill>
              </a:rPr>
              <a:t>Sospecha inicial simple</a:t>
            </a:r>
          </a:p>
          <a:p>
            <a:pPr algn="just" eaLnBrk="1" hangingPunct="1"/>
            <a:endParaRPr lang="es-PE" sz="2000" b="1" dirty="0">
              <a:solidFill>
                <a:schemeClr val="bg1"/>
              </a:solidFill>
            </a:endParaRPr>
          </a:p>
          <a:p>
            <a:pPr algn="just" eaLnBrk="1" hangingPunct="1"/>
            <a:endParaRPr lang="es-PE" sz="2000" dirty="0">
              <a:solidFill>
                <a:schemeClr val="bg1"/>
              </a:solidFill>
            </a:endParaRPr>
          </a:p>
          <a:p>
            <a:pPr algn="just" eaLnBrk="1" hangingPunct="1"/>
            <a:r>
              <a:rPr lang="es-PE" sz="2000" b="1" dirty="0">
                <a:solidFill>
                  <a:schemeClr val="bg1"/>
                </a:solidFill>
              </a:rPr>
              <a:t>Sospecha relevadora</a:t>
            </a:r>
          </a:p>
          <a:p>
            <a:pPr algn="just" eaLnBrk="1" hangingPunct="1"/>
            <a:r>
              <a:rPr lang="es-PE" sz="2000" b="1" dirty="0">
                <a:solidFill>
                  <a:schemeClr val="bg1"/>
                </a:solidFill>
              </a:rPr>
              <a:t>Sospecha suficiente</a:t>
            </a:r>
          </a:p>
          <a:p>
            <a:pPr algn="just" eaLnBrk="1" hangingPunct="1"/>
            <a:r>
              <a:rPr lang="es-PE" sz="2000" b="1" dirty="0">
                <a:solidFill>
                  <a:schemeClr val="bg1"/>
                </a:solidFill>
              </a:rPr>
              <a:t>Sospecha grave</a:t>
            </a:r>
            <a:endParaRPr lang="es-PE" sz="2000" dirty="0">
              <a:solidFill>
                <a:schemeClr val="bg1"/>
              </a:solidFill>
            </a:endParaRPr>
          </a:p>
        </p:txBody>
      </p:sp>
      <p:sp>
        <p:nvSpPr>
          <p:cNvPr id="3" name="Cerrar llave 2">
            <a:extLst>
              <a:ext uri="{FF2B5EF4-FFF2-40B4-BE49-F238E27FC236}">
                <a16:creationId xmlns:a16="http://schemas.microsoft.com/office/drawing/2014/main" id="{C7308FD5-D6DD-458D-AE86-067EE22551E9}"/>
              </a:ext>
            </a:extLst>
          </p:cNvPr>
          <p:cNvSpPr/>
          <p:nvPr/>
        </p:nvSpPr>
        <p:spPr>
          <a:xfrm>
            <a:off x="3450566" y="4710022"/>
            <a:ext cx="526211" cy="82094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6" name="CuadroTexto 5">
            <a:extLst>
              <a:ext uri="{FF2B5EF4-FFF2-40B4-BE49-F238E27FC236}">
                <a16:creationId xmlns:a16="http://schemas.microsoft.com/office/drawing/2014/main" id="{005DE594-49BA-4598-9FA8-90EE86EAF533}"/>
              </a:ext>
            </a:extLst>
          </p:cNvPr>
          <p:cNvSpPr txBox="1"/>
          <p:nvPr/>
        </p:nvSpPr>
        <p:spPr>
          <a:xfrm>
            <a:off x="4210479" y="4459842"/>
            <a:ext cx="6443932" cy="1815882"/>
          </a:xfrm>
          <a:prstGeom prst="rect">
            <a:avLst/>
          </a:prstGeom>
          <a:noFill/>
        </p:spPr>
        <p:txBody>
          <a:bodyPr wrap="square">
            <a:spAutoFit/>
          </a:bodyPr>
          <a:lstStyle/>
          <a:p>
            <a:pPr algn="ctr"/>
            <a:r>
              <a:rPr lang="es-PE" sz="2000" dirty="0">
                <a:latin typeface="Arial" panose="020B0604020202020204" pitchFamily="34" charset="0"/>
              </a:rPr>
              <a:t>Requiere de cierta actividad probatoria.</a:t>
            </a:r>
          </a:p>
          <a:p>
            <a:pPr algn="ctr"/>
            <a:endParaRPr lang="es-PE" sz="2000" dirty="0">
              <a:solidFill>
                <a:schemeClr val="bg1"/>
              </a:solidFill>
              <a:latin typeface="Arial" panose="020B0604020202020204" pitchFamily="34" charset="0"/>
            </a:endParaRPr>
          </a:p>
          <a:p>
            <a:pPr algn="ctr"/>
            <a:r>
              <a:rPr lang="es-PE" dirty="0">
                <a:latin typeface="Arial" panose="020B0604020202020204" pitchFamily="34" charset="0"/>
              </a:rPr>
              <a:t>Los estándares de prueba fijan dichos criterios que permiten al Fiscal y/o Juez emitir los pronunciamientos para pasar de una etapa procesal a la otra, o para esclarecer la situación jurídica de los sujetos procesales investigados.</a:t>
            </a:r>
            <a:endParaRPr lang="es-PE" dirty="0"/>
          </a:p>
        </p:txBody>
      </p:sp>
      <p:cxnSp>
        <p:nvCxnSpPr>
          <p:cNvPr id="7" name="Conector recto de flecha 6">
            <a:extLst>
              <a:ext uri="{FF2B5EF4-FFF2-40B4-BE49-F238E27FC236}">
                <a16:creationId xmlns:a16="http://schemas.microsoft.com/office/drawing/2014/main" id="{41FCF8F9-99BC-47EB-987E-5B8C0E2708D5}"/>
              </a:ext>
            </a:extLst>
          </p:cNvPr>
          <p:cNvCxnSpPr/>
          <p:nvPr/>
        </p:nvCxnSpPr>
        <p:spPr>
          <a:xfrm>
            <a:off x="3554083" y="3856008"/>
            <a:ext cx="94890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96C604C1-E1A3-4D38-A2C9-BE912D4DEA19}"/>
              </a:ext>
            </a:extLst>
          </p:cNvPr>
          <p:cNvSpPr txBox="1"/>
          <p:nvPr/>
        </p:nvSpPr>
        <p:spPr>
          <a:xfrm>
            <a:off x="4502989" y="3628845"/>
            <a:ext cx="6443932" cy="830997"/>
          </a:xfrm>
          <a:prstGeom prst="rect">
            <a:avLst/>
          </a:prstGeom>
          <a:noFill/>
        </p:spPr>
        <p:txBody>
          <a:bodyPr wrap="square">
            <a:spAutoFit/>
          </a:bodyPr>
          <a:lstStyle/>
          <a:p>
            <a:pPr algn="ctr"/>
            <a:r>
              <a:rPr lang="es-PE" sz="1600" dirty="0">
                <a:latin typeface="Arial" panose="020B0604020202020204" pitchFamily="34" charset="0"/>
              </a:rPr>
              <a:t>Acto de verificación del Fiscal Penal, sobre la base de elementos objetivos que se aprecien de la denuncia penal o noticia criminal para abrir investigación. Es ajena a actividad probatoria alguna.</a:t>
            </a:r>
            <a:endParaRPr lang="es-PE" sz="1400" dirty="0"/>
          </a:p>
        </p:txBody>
      </p:sp>
    </p:spTree>
    <p:extLst>
      <p:ext uri="{BB962C8B-B14F-4D97-AF65-F5344CB8AC3E}">
        <p14:creationId xmlns:p14="http://schemas.microsoft.com/office/powerpoint/2010/main" val="215276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3231654"/>
          </a:xfrm>
          <a:prstGeom prst="rect">
            <a:avLst/>
          </a:prstGeom>
          <a:noFill/>
        </p:spPr>
        <p:txBody>
          <a:bodyPr wrap="square">
            <a:spAutoFit/>
          </a:bodyPr>
          <a:lstStyle/>
          <a:p>
            <a:pPr algn="just"/>
            <a:r>
              <a:rPr lang="es-ES_tradnl" altLang="es-PE" sz="2800" b="1" u="sng" dirty="0">
                <a:solidFill>
                  <a:schemeClr val="bg1"/>
                </a:solidFill>
              </a:rPr>
              <a:t>Ofrecimiento y admisión:</a:t>
            </a:r>
            <a:r>
              <a:rPr lang="es-ES_tradnl" altLang="es-PE" sz="2800" dirty="0">
                <a:solidFill>
                  <a:schemeClr val="bg1"/>
                </a:solidFill>
              </a:rPr>
              <a:t> En concordancia con los siguientes principios procesales que la rigen:</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AutoNum type="alphaLcParenR"/>
            </a:pPr>
            <a:r>
              <a:rPr lang="es-ES_tradnl" altLang="es-PE" sz="2400" dirty="0">
                <a:solidFill>
                  <a:schemeClr val="bg1"/>
                </a:solidFill>
              </a:rPr>
              <a:t>Principio de Eventualidad o preclusión:</a:t>
            </a:r>
          </a:p>
          <a:p>
            <a:pPr algn="just"/>
            <a:endParaRPr lang="es-ES_tradnl" altLang="es-PE" sz="2400" dirty="0">
              <a:solidFill>
                <a:schemeClr val="bg1"/>
              </a:solidFill>
            </a:endParaRPr>
          </a:p>
          <a:p>
            <a:pPr algn="just"/>
            <a:r>
              <a:rPr lang="es-ES_tradnl" altLang="es-PE" sz="2400" dirty="0">
                <a:solidFill>
                  <a:schemeClr val="bg1"/>
                </a:solidFill>
              </a:rPr>
              <a:t>	Existen momento determinados, durante el proceso, en el que se pueden 	ofrecer los medios de prueba. Culminada esa etapa, la parte procesal no podrá 	</a:t>
            </a:r>
            <a:r>
              <a:rPr lang="es-ES_tradnl" altLang="es-PE" sz="2400" dirty="0" err="1">
                <a:solidFill>
                  <a:schemeClr val="bg1"/>
                </a:solidFill>
              </a:rPr>
              <a:t>retrotaer</a:t>
            </a:r>
            <a:r>
              <a:rPr lang="es-ES_tradnl" altLang="es-PE" sz="2400" dirty="0">
                <a:solidFill>
                  <a:schemeClr val="bg1"/>
                </a:solidFill>
              </a:rPr>
              <a:t> la actividad procesal a la anterior (precluida).</a:t>
            </a:r>
          </a:p>
        </p:txBody>
      </p:sp>
    </p:spTree>
    <p:extLst>
      <p:ext uri="{BB962C8B-B14F-4D97-AF65-F5344CB8AC3E}">
        <p14:creationId xmlns:p14="http://schemas.microsoft.com/office/powerpoint/2010/main" val="215769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547799" y="913846"/>
            <a:ext cx="9613861" cy="1080938"/>
          </a:xfrm>
        </p:spPr>
        <p:txBody>
          <a:bodyPr/>
          <a:lstStyle/>
          <a:p>
            <a:r>
              <a:rPr lang="es-PE" b="1"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2862322"/>
          </a:xfrm>
          <a:prstGeom prst="rect">
            <a:avLst/>
          </a:prstGeom>
          <a:noFill/>
        </p:spPr>
        <p:txBody>
          <a:bodyPr wrap="square">
            <a:spAutoFit/>
          </a:bodyPr>
          <a:lstStyle/>
          <a:p>
            <a:pPr algn="just"/>
            <a:r>
              <a:rPr lang="es-ES_tradnl" altLang="es-PE" sz="2800" b="1" u="sng" dirty="0">
                <a:solidFill>
                  <a:schemeClr val="bg1"/>
                </a:solidFill>
              </a:rPr>
              <a:t>Ofrecimiento y admisión:</a:t>
            </a:r>
            <a:r>
              <a:rPr lang="es-ES_tradnl" altLang="es-PE" sz="2800" dirty="0">
                <a:solidFill>
                  <a:schemeClr val="bg1"/>
                </a:solidFill>
              </a:rPr>
              <a:t> En concordancia con los siguientes principios procesales que la rigen:</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Font typeface="+mj-lt"/>
              <a:buAutoNum type="alphaLcParenR" startAt="2"/>
            </a:pPr>
            <a:r>
              <a:rPr lang="es-ES_tradnl" altLang="es-PE" sz="2400" dirty="0">
                <a:solidFill>
                  <a:schemeClr val="bg1"/>
                </a:solidFill>
              </a:rPr>
              <a:t>Principio de Pertinencia.</a:t>
            </a:r>
          </a:p>
          <a:p>
            <a:pPr algn="just"/>
            <a:endParaRPr lang="es-ES_tradnl" altLang="es-PE" sz="2400" dirty="0">
              <a:solidFill>
                <a:schemeClr val="bg1"/>
              </a:solidFill>
            </a:endParaRPr>
          </a:p>
          <a:p>
            <a:pPr algn="just"/>
            <a:r>
              <a:rPr lang="es-ES_tradnl" altLang="es-PE" sz="2400" dirty="0">
                <a:solidFill>
                  <a:schemeClr val="bg1"/>
                </a:solidFill>
              </a:rPr>
              <a:t>	El medio de prueba que se ofrece debe tener una relación lógico-jurídica con 	el objeto del proceso.</a:t>
            </a:r>
          </a:p>
        </p:txBody>
      </p:sp>
    </p:spTree>
    <p:extLst>
      <p:ext uri="{BB962C8B-B14F-4D97-AF65-F5344CB8AC3E}">
        <p14:creationId xmlns:p14="http://schemas.microsoft.com/office/powerpoint/2010/main" val="340363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402025" y="1137541"/>
            <a:ext cx="9613861" cy="1080938"/>
          </a:xfrm>
        </p:spPr>
        <p:txBody>
          <a:bodyPr/>
          <a:lstStyle/>
          <a:p>
            <a:r>
              <a:rPr lang="es-PE" b="1"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5078313"/>
          </a:xfrm>
          <a:prstGeom prst="rect">
            <a:avLst/>
          </a:prstGeom>
          <a:noFill/>
        </p:spPr>
        <p:txBody>
          <a:bodyPr wrap="square">
            <a:spAutoFit/>
          </a:bodyPr>
          <a:lstStyle/>
          <a:p>
            <a:pPr algn="just"/>
            <a:r>
              <a:rPr lang="es-ES_tradnl" altLang="es-PE" sz="2800" b="1" u="sng" dirty="0">
                <a:solidFill>
                  <a:schemeClr val="bg1"/>
                </a:solidFill>
              </a:rPr>
              <a:t>Ofrecimiento y admisión:</a:t>
            </a:r>
            <a:r>
              <a:rPr lang="es-ES_tradnl" altLang="es-PE" sz="2800" dirty="0">
                <a:solidFill>
                  <a:schemeClr val="bg1"/>
                </a:solidFill>
              </a:rPr>
              <a:t> En concordancia con los siguientes principios procesales que la rigen:</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Font typeface="+mj-lt"/>
              <a:buAutoNum type="alphaLcParenR" startAt="3"/>
            </a:pPr>
            <a:r>
              <a:rPr lang="es-ES_tradnl" altLang="es-PE" sz="2400" dirty="0">
                <a:solidFill>
                  <a:schemeClr val="bg1"/>
                </a:solidFill>
              </a:rPr>
              <a:t>Principio de Idoneidad o Conducencia.</a:t>
            </a:r>
          </a:p>
          <a:p>
            <a:pPr algn="just"/>
            <a:endParaRPr lang="es-ES_tradnl" altLang="es-PE" sz="2400" dirty="0">
              <a:solidFill>
                <a:schemeClr val="bg1"/>
              </a:solidFill>
            </a:endParaRPr>
          </a:p>
          <a:p>
            <a:pPr algn="just"/>
            <a:r>
              <a:rPr lang="es-PE" altLang="es-PE" sz="2400" dirty="0">
                <a:solidFill>
                  <a:schemeClr val="bg1"/>
                </a:solidFill>
              </a:rPr>
              <a:t>Este principio exige que </a:t>
            </a:r>
            <a:r>
              <a:rPr lang="es-PE" altLang="es-PE" sz="2000" dirty="0">
                <a:solidFill>
                  <a:schemeClr val="bg1"/>
                </a:solidFill>
              </a:rPr>
              <a:t>“</a:t>
            </a:r>
            <a:r>
              <a:rPr lang="es-PE" altLang="es-PE" sz="2000" i="1" dirty="0">
                <a:solidFill>
                  <a:schemeClr val="bg1"/>
                </a:solidFill>
              </a:rPr>
              <a:t>el sujeto procesal cuide que los medios probatorios con los que pretende acreditar los hechos que configuran su pretensión o su defensa sean aquellos que la ley permite utilizar para acreditar tales hechos -por ejemplo, en el caso del proceso ejecutivo resultará inidónea o inconducente una declaración de testigos ofrecida como medio probatorio-. Se trata entonces de comparar el medio probatorio y la ley, a fin de saber si el hecho puede ser demostrado en el proceso con ese medio probatorio</a:t>
            </a:r>
            <a:r>
              <a:rPr lang="es-PE" altLang="es-PE" sz="2000" dirty="0">
                <a:solidFill>
                  <a:schemeClr val="bg1"/>
                </a:solidFill>
              </a:rPr>
              <a:t>”.</a:t>
            </a:r>
          </a:p>
          <a:p>
            <a:pPr algn="just"/>
            <a:r>
              <a:rPr lang="es-PE" altLang="es-PE" sz="2000" dirty="0">
                <a:solidFill>
                  <a:schemeClr val="bg1"/>
                </a:solidFill>
              </a:rPr>
              <a:t>(BUSTAMANTE ALARCÓN, Reynaldo. El derecho fundamental a probar y su contenido esencial. En: Ius Et Veritas No. 14, p. 180)</a:t>
            </a:r>
          </a:p>
          <a:p>
            <a:pPr algn="just"/>
            <a:endParaRPr lang="es-PE"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54212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285BC-8ADF-493E-A9D7-7E6006D31DC0}"/>
              </a:ext>
            </a:extLst>
          </p:cNvPr>
          <p:cNvSpPr>
            <a:spLocks noGrp="1"/>
          </p:cNvSpPr>
          <p:nvPr>
            <p:ph type="title"/>
          </p:nvPr>
        </p:nvSpPr>
        <p:spPr>
          <a:xfrm>
            <a:off x="627312" y="913846"/>
            <a:ext cx="9613861" cy="1080938"/>
          </a:xfrm>
        </p:spPr>
        <p:txBody>
          <a:bodyPr/>
          <a:lstStyle/>
          <a:p>
            <a:r>
              <a:rPr lang="es-PE" dirty="0"/>
              <a:t>Derecho a Probar</a:t>
            </a:r>
          </a:p>
        </p:txBody>
      </p:sp>
      <p:sp>
        <p:nvSpPr>
          <p:cNvPr id="5" name="CuadroTexto 4">
            <a:extLst>
              <a:ext uri="{FF2B5EF4-FFF2-40B4-BE49-F238E27FC236}">
                <a16:creationId xmlns:a16="http://schemas.microsoft.com/office/drawing/2014/main" id="{CDF9D914-E879-4760-A172-DC8C85977556}"/>
              </a:ext>
            </a:extLst>
          </p:cNvPr>
          <p:cNvSpPr txBox="1"/>
          <p:nvPr/>
        </p:nvSpPr>
        <p:spPr>
          <a:xfrm>
            <a:off x="292510" y="1994784"/>
            <a:ext cx="11606980" cy="4708981"/>
          </a:xfrm>
          <a:prstGeom prst="rect">
            <a:avLst/>
          </a:prstGeom>
          <a:noFill/>
        </p:spPr>
        <p:txBody>
          <a:bodyPr wrap="square">
            <a:spAutoFit/>
          </a:bodyPr>
          <a:lstStyle/>
          <a:p>
            <a:pPr algn="just"/>
            <a:r>
              <a:rPr lang="es-ES_tradnl" altLang="es-PE" sz="2800" b="1" u="sng" dirty="0">
                <a:solidFill>
                  <a:schemeClr val="bg1"/>
                </a:solidFill>
              </a:rPr>
              <a:t>Ofrecimiento y admisión:</a:t>
            </a:r>
            <a:r>
              <a:rPr lang="es-ES_tradnl" altLang="es-PE" sz="2800" dirty="0">
                <a:solidFill>
                  <a:schemeClr val="bg1"/>
                </a:solidFill>
              </a:rPr>
              <a:t> En concordancia con los siguientes principios procesales que la rigen:</a:t>
            </a:r>
            <a:endParaRPr lang="es-ES_tradnl" altLang="es-PE" sz="2800" b="1" u="sng" dirty="0">
              <a:solidFill>
                <a:schemeClr val="bg1"/>
              </a:solidFill>
            </a:endParaRPr>
          </a:p>
          <a:p>
            <a:pPr algn="just"/>
            <a:endParaRPr lang="es-ES_tradnl" altLang="es-PE" sz="2800" b="1" u="sng" dirty="0">
              <a:solidFill>
                <a:schemeClr val="bg1"/>
              </a:solidFill>
            </a:endParaRPr>
          </a:p>
          <a:p>
            <a:pPr marL="457200" indent="-457200" algn="just">
              <a:buFont typeface="+mj-lt"/>
              <a:buAutoNum type="alphaLcParenR" startAt="4"/>
            </a:pPr>
            <a:r>
              <a:rPr lang="es-ES_tradnl" altLang="es-PE" sz="2400" dirty="0">
                <a:solidFill>
                  <a:schemeClr val="bg1"/>
                </a:solidFill>
              </a:rPr>
              <a:t>Principio de Utilidad.</a:t>
            </a:r>
          </a:p>
          <a:p>
            <a:pPr algn="just"/>
            <a:endParaRPr lang="es-ES_tradnl" altLang="es-PE" sz="2400" dirty="0">
              <a:solidFill>
                <a:schemeClr val="bg1"/>
              </a:solidFill>
            </a:endParaRPr>
          </a:p>
          <a:p>
            <a:pPr algn="just"/>
            <a:r>
              <a:rPr lang="es-ES_tradnl" altLang="es-PE" sz="2400" dirty="0">
                <a:solidFill>
                  <a:schemeClr val="bg1"/>
                </a:solidFill>
              </a:rPr>
              <a:t>	Solo deben ser admitidos los medios de prueba que “sirvan” y sean necesarios 	para generar convicción al Juzgador.</a:t>
            </a:r>
          </a:p>
          <a:p>
            <a:pPr algn="just"/>
            <a:endParaRPr lang="es-ES_tradnl" altLang="es-PE" sz="2400" dirty="0">
              <a:solidFill>
                <a:schemeClr val="bg1"/>
              </a:solidFill>
            </a:endParaRPr>
          </a:p>
          <a:p>
            <a:pPr marL="342900" indent="-342900" algn="just">
              <a:buFontTx/>
              <a:buChar char="-"/>
            </a:pPr>
            <a:r>
              <a:rPr lang="es-PE" altLang="es-PE" sz="2400" dirty="0">
                <a:solidFill>
                  <a:schemeClr val="bg1"/>
                </a:solidFill>
              </a:rPr>
              <a:t>Inútil por irrelevante.</a:t>
            </a:r>
          </a:p>
          <a:p>
            <a:pPr marL="342900" indent="-342900" algn="just">
              <a:buFontTx/>
              <a:buChar char="-"/>
            </a:pPr>
            <a:r>
              <a:rPr lang="es-PE" altLang="es-PE" sz="2400" dirty="0">
                <a:solidFill>
                  <a:schemeClr val="bg1"/>
                </a:solidFill>
              </a:rPr>
              <a:t>Inútil por imposibilidad del hecho.</a:t>
            </a:r>
          </a:p>
          <a:p>
            <a:pPr marL="342900" indent="-342900" algn="just">
              <a:buFontTx/>
              <a:buChar char="-"/>
            </a:pPr>
            <a:r>
              <a:rPr lang="es-PE" altLang="es-PE" sz="2400" dirty="0">
                <a:solidFill>
                  <a:schemeClr val="bg1"/>
                </a:solidFill>
              </a:rPr>
              <a:t>Inútil por exención de prueba: no necesitan probarse.</a:t>
            </a:r>
          </a:p>
          <a:p>
            <a:pPr marL="342900" indent="-342900" algn="just">
              <a:buFontTx/>
              <a:buChar char="-"/>
            </a:pPr>
            <a:r>
              <a:rPr lang="es-PE" altLang="es-PE" sz="2400" dirty="0">
                <a:solidFill>
                  <a:schemeClr val="bg1"/>
                </a:solidFill>
              </a:rPr>
              <a:t>Inútil por falta de adecuación del medio.</a:t>
            </a:r>
            <a:endParaRPr lang="es-ES_tradnl" altLang="es-PE" sz="2400" dirty="0">
              <a:solidFill>
                <a:schemeClr val="bg1"/>
              </a:solidFill>
            </a:endParaRPr>
          </a:p>
        </p:txBody>
      </p:sp>
    </p:spTree>
    <p:extLst>
      <p:ext uri="{BB962C8B-B14F-4D97-AF65-F5344CB8AC3E}">
        <p14:creationId xmlns:p14="http://schemas.microsoft.com/office/powerpoint/2010/main" val="200609528"/>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2297</TotalTime>
  <Words>2879</Words>
  <Application>Microsoft Office PowerPoint</Application>
  <PresentationFormat>Panorámica</PresentationFormat>
  <Paragraphs>369</Paragraphs>
  <Slides>50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50</vt:i4>
      </vt:variant>
    </vt:vector>
  </HeadingPairs>
  <TitlesOfParts>
    <vt:vector size="55" baseType="lpstr">
      <vt:lpstr>Arial</vt:lpstr>
      <vt:lpstr>Times New Roman</vt:lpstr>
      <vt:lpstr>Trebuchet MS</vt:lpstr>
      <vt:lpstr>Trebuchet MS (Cuerpo)</vt:lpstr>
      <vt:lpstr>Berlín</vt:lpstr>
      <vt:lpstr>PRUEBA Y JUZGAMIENTO </vt:lpstr>
      <vt:lpstr>Presentación de PowerPoint</vt:lpstr>
      <vt:lpstr>Derecho a Probar</vt:lpstr>
      <vt:lpstr>Derecho a Probar</vt:lpstr>
      <vt:lpstr>Presentación de PowerPoint</vt:lpstr>
      <vt:lpstr>Derecho a Probar</vt:lpstr>
      <vt:lpstr>Derecho a Probar</vt:lpstr>
      <vt:lpstr>Derecho a Probar</vt:lpstr>
      <vt:lpstr>Derecho a Probar</vt:lpstr>
      <vt:lpstr>Derecho a Probar</vt:lpstr>
      <vt:lpstr>Derecho a Probar</vt:lpstr>
      <vt:lpstr>Derecho a Probar</vt:lpstr>
      <vt:lpstr>Derecho a Probar</vt:lpstr>
      <vt:lpstr>BUSQUEDA, OBTENCIÓN y ASEGURAMIENTO DE LA PRUEBA</vt:lpstr>
      <vt:lpstr>Presentación de PowerPoint</vt:lpstr>
      <vt:lpstr>Código Procesal Penal</vt:lpstr>
      <vt:lpstr>Código Procesal Penal</vt:lpstr>
      <vt:lpstr>Código Procesal Penal</vt:lpstr>
      <vt:lpstr>Código Procesal Penal</vt:lpstr>
      <vt:lpstr>Código Procesal Penal</vt:lpstr>
      <vt:lpstr>Prueba Anticipada</vt:lpstr>
      <vt:lpstr>Presentación de PowerPoint</vt:lpstr>
      <vt:lpstr>Prueba Anticipada</vt:lpstr>
      <vt:lpstr>Prueba Anticipada</vt:lpstr>
      <vt:lpstr>Prueba de Oficio</vt:lpstr>
      <vt:lpstr>Prueba de Oficio</vt:lpstr>
      <vt:lpstr>Prueba de Oficio</vt:lpstr>
      <vt:lpstr>Prueba de Oficio</vt:lpstr>
      <vt:lpstr>Prueba de Oficio</vt:lpstr>
      <vt:lpstr>Prueba de Oficio</vt:lpstr>
      <vt:lpstr>Prueba Prohibida</vt:lpstr>
      <vt:lpstr>Prueba Prohibida</vt:lpstr>
      <vt:lpstr>Prueba Prohibida</vt:lpstr>
      <vt:lpstr>Prueba Prohibida</vt:lpstr>
      <vt:lpstr>Prueba Prohibida</vt:lpstr>
      <vt:lpstr>Prueba Prohibida</vt:lpstr>
      <vt:lpstr>Prueba Prohibida</vt:lpstr>
      <vt:lpstr>Prueba Prohibida</vt:lpstr>
      <vt:lpstr>Prueba Prohibida</vt:lpstr>
      <vt:lpstr>Prueba Prohibida</vt:lpstr>
      <vt:lpstr>Presentación de PowerPoint</vt:lpstr>
      <vt:lpstr>Prueba Prohibida</vt:lpstr>
      <vt:lpstr>Prueba Prohibida</vt:lpstr>
      <vt:lpstr>Prueba Prohibida</vt:lpstr>
      <vt:lpstr>Prueba Prohibida</vt:lpstr>
      <vt:lpstr>Prueba Prohibida</vt:lpstr>
      <vt:lpstr>Estándares de Prueba</vt:lpstr>
      <vt:lpstr>Estándares de Prueba</vt:lpstr>
      <vt:lpstr>Prueba Prohibida</vt:lpstr>
      <vt:lpstr>Prueba Prohibida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de audiencia desde la perspectiva de las técnicas de Litigación Oral</dc:title>
  <dc:creator>Miguel Manrique</dc:creator>
  <cp:lastModifiedBy>user1</cp:lastModifiedBy>
  <cp:revision>97</cp:revision>
  <dcterms:created xsi:type="dcterms:W3CDTF">2019-10-24T15:00:47Z</dcterms:created>
  <dcterms:modified xsi:type="dcterms:W3CDTF">2021-03-27T23:42:40Z</dcterms:modified>
</cp:coreProperties>
</file>